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1534" r:id="rId5"/>
    <p:sldId id="1535" r:id="rId6"/>
    <p:sldId id="1536" r:id="rId7"/>
    <p:sldId id="1537" r:id="rId8"/>
    <p:sldId id="1531" r:id="rId9"/>
    <p:sldId id="1530" r:id="rId10"/>
    <p:sldId id="1533" r:id="rId11"/>
    <p:sldId id="263" r:id="rId12"/>
    <p:sldId id="259" r:id="rId13"/>
    <p:sldId id="260"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 kumar" initials="rk" lastIdx="2" clrIdx="0">
    <p:extLst>
      <p:ext uri="{19B8F6BF-5375-455C-9EA6-DF929625EA0E}">
        <p15:presenceInfo xmlns:p15="http://schemas.microsoft.com/office/powerpoint/2012/main" userId="ravi kum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82731" autoAdjust="0"/>
  </p:normalViewPr>
  <p:slideViewPr>
    <p:cSldViewPr snapToGrid="0">
      <p:cViewPr varScale="1">
        <p:scale>
          <a:sx n="135" d="100"/>
          <a:sy n="135" d="100"/>
        </p:scale>
        <p:origin x="1302" y="11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4" d="100"/>
          <a:sy n="124" d="100"/>
        </p:scale>
        <p:origin x="495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49A5F-1BB9-4EF6-9A32-FB455C0CF922}" type="datetimeFigureOut">
              <a:rPr lang="en-IN" smtClean="0"/>
              <a:t>12-09-2020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9ECAB-1645-4231-AAA4-A1C07437B1DF}" type="slidenum">
              <a:rPr lang="en-IN" smtClean="0"/>
              <a:t>‹#›</a:t>
            </a:fld>
            <a:endParaRPr lang="en-IN"/>
          </a:p>
        </p:txBody>
      </p:sp>
    </p:spTree>
    <p:extLst>
      <p:ext uri="{BB962C8B-B14F-4D97-AF65-F5344CB8AC3E}">
        <p14:creationId xmlns:p14="http://schemas.microsoft.com/office/powerpoint/2010/main" val="2661930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dirty="0">
                <a:solidFill>
                  <a:srgbClr val="000000"/>
                </a:solidFill>
                <a:effectLst/>
                <a:latin typeface="Segoe UI" panose="020B0502040204020203" pitchFamily="34" charset="0"/>
              </a:rPr>
              <a:t>Create amazing data experiences</a:t>
            </a:r>
          </a:p>
          <a:p>
            <a:pPr algn="l"/>
            <a:r>
              <a:rPr lang="en-IN" b="0" i="0" dirty="0">
                <a:solidFill>
                  <a:srgbClr val="000000"/>
                </a:solidFill>
                <a:effectLst/>
                <a:latin typeface="Segoe UI" panose="020B0502040204020203" pitchFamily="34" charset="0"/>
              </a:rPr>
              <a:t>Easily connect to, model, and visualize your data, creating memorable reports personalized with your KPIs and brand. Get fast, AI-powered answers to your business questions—even when asking with conversational language.</a:t>
            </a:r>
          </a:p>
          <a:p>
            <a:pPr marL="0" indent="0">
              <a:lnSpc>
                <a:spcPct val="200000"/>
              </a:lnSpc>
              <a:spcBef>
                <a:spcPts val="1765"/>
              </a:spcBef>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894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09ECAB-1645-4231-AAA4-A1C07437B1DF}" type="slidenum">
              <a:rPr lang="en-IN" smtClean="0"/>
              <a:t>14</a:t>
            </a:fld>
            <a:endParaRPr lang="en-IN"/>
          </a:p>
        </p:txBody>
      </p:sp>
    </p:spTree>
    <p:extLst>
      <p:ext uri="{BB962C8B-B14F-4D97-AF65-F5344CB8AC3E}">
        <p14:creationId xmlns:p14="http://schemas.microsoft.com/office/powerpoint/2010/main" val="347944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dirty="0">
                <a:solidFill>
                  <a:srgbClr val="000000"/>
                </a:solidFill>
                <a:effectLst/>
                <a:latin typeface="Segoe UI" panose="020B0502040204020203" pitchFamily="34" charset="0"/>
              </a:rPr>
              <a:t>Gain insight from your largest BI deployments</a:t>
            </a:r>
          </a:p>
          <a:p>
            <a:pPr algn="l"/>
            <a:r>
              <a:rPr lang="en-IN" b="0" i="0" dirty="0">
                <a:solidFill>
                  <a:srgbClr val="000000"/>
                </a:solidFill>
                <a:effectLst/>
                <a:latin typeface="Segoe UI" panose="020B0502040204020203" pitchFamily="34" charset="0"/>
              </a:rPr>
              <a:t>Make the most of your big data investments by connecting to all your data sources with the scale to </a:t>
            </a:r>
            <a:r>
              <a:rPr lang="en-IN" b="0" i="0" dirty="0" err="1">
                <a:solidFill>
                  <a:srgbClr val="000000"/>
                </a:solidFill>
                <a:effectLst/>
                <a:latin typeface="Segoe UI" panose="020B0502040204020203" pitchFamily="34" charset="0"/>
              </a:rPr>
              <a:t>analyze</a:t>
            </a:r>
            <a:r>
              <a:rPr lang="en-IN" b="0" i="0" dirty="0">
                <a:solidFill>
                  <a:srgbClr val="000000"/>
                </a:solidFill>
                <a:effectLst/>
                <a:latin typeface="Segoe UI" panose="020B0502040204020203" pitchFamily="34" charset="0"/>
              </a:rPr>
              <a:t>, share, and promote insights across your organization while maintaining data accuracy, consistency, and security.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726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b="1" i="0" dirty="0">
                <a:solidFill>
                  <a:srgbClr val="000000"/>
                </a:solidFill>
                <a:effectLst/>
                <a:latin typeface="Segoe UI" panose="020B0502040204020203" pitchFamily="34" charset="0"/>
              </a:rPr>
              <a:t>Make decisions with confidence</a:t>
            </a:r>
          </a:p>
          <a:p>
            <a:pPr algn="l"/>
            <a:r>
              <a:rPr lang="en-IN" b="0" i="0" dirty="0">
                <a:solidFill>
                  <a:srgbClr val="000000"/>
                </a:solidFill>
                <a:effectLst/>
                <a:latin typeface="Segoe UI" panose="020B0502040204020203" pitchFamily="34" charset="0"/>
              </a:rPr>
              <a:t>Work together easily on the same data, collaborate on reports, and share insights across popular Microsoft Office applications such as Microsoft Teams and Excel—empowering everyone in your organization to quickly make data-driven decisions that drive strategic actions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319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think of Power BI we think of a comprehensive solution for BI and reporting and analytics. </a:t>
            </a:r>
          </a:p>
          <a:p>
            <a:endParaRPr lang="en-US" dirty="0"/>
          </a:p>
          <a:p>
            <a:r>
              <a:rPr lang="en-US" dirty="0"/>
              <a:t>It can connect to your data wherever it exists out of the box. So even though Power BI is a service that was born in the cloud, its not limited to only connecting to data source in the cloud. So whether your data is in the cloud or on-premises, Power BI can connect to it. And it doesn’t take a lot of complicated configuration. </a:t>
            </a:r>
          </a:p>
          <a:p>
            <a:endParaRPr lang="en-US" dirty="0"/>
          </a:p>
          <a:p>
            <a:r>
              <a:rPr lang="en-US" dirty="0"/>
              <a:t>So Power BI supports hybrid connectivity using the On-premises Data Gateway, which is a little utility that you install within your data center that has line of site to your on-premises data sources. </a:t>
            </a:r>
          </a:p>
          <a:p>
            <a:r>
              <a:rPr lang="en-US" dirty="0"/>
              <a:t>The Data Gateway supports secure access to your data sources on-premises without you have to open up ports or do anything like that. </a:t>
            </a:r>
          </a:p>
          <a:p>
            <a:r>
              <a:rPr lang="en-US" dirty="0"/>
              <a:t>There’s a personal version of the Data Gateway that’s intended to be installed on your desktop and there’s an Enterprise version that you install on a server and can be scaled out to support high availability. </a:t>
            </a:r>
          </a:p>
          <a:p>
            <a:endParaRPr lang="en-US" dirty="0"/>
          </a:p>
          <a:p>
            <a:r>
              <a:rPr lang="en-US" dirty="0"/>
              <a:t>And once your data is in Power BI, you can create reports using Power BI Desktop and publish those reports to the Power BI Service. </a:t>
            </a:r>
          </a:p>
          <a:p>
            <a:endParaRPr lang="en-US" dirty="0"/>
          </a:p>
          <a:p>
            <a:r>
              <a:rPr lang="en-US" dirty="0"/>
              <a:t>And in the service you can create Power BI specific dashboards, which contain visualizations from many reports to use that as your high-level starting point to get a pulse on your organization’s business. </a:t>
            </a:r>
          </a:p>
          <a:p>
            <a:endParaRPr lang="en-US" dirty="0"/>
          </a:p>
          <a:p>
            <a:r>
              <a:rPr lang="en-US" dirty="0"/>
              <a:t>Not only that, you can also stream live data directly into your dashboard for real-time reporting capabilities. </a:t>
            </a:r>
          </a:p>
          <a:p>
            <a:endParaRPr lang="en-US" dirty="0"/>
          </a:p>
          <a:p>
            <a:r>
              <a:rPr lang="en-US" dirty="0"/>
              <a:t>In your dashboards, and in the mobile apps now, you can also leverage the Natural Query Language, which allows you to ask questions in your own natural language (English or Spanish). </a:t>
            </a:r>
          </a:p>
          <a:p>
            <a:endParaRPr lang="en-US" dirty="0"/>
          </a:p>
          <a:p>
            <a:r>
              <a:rPr lang="en-US" dirty="0"/>
              <a:t>Also, one of the really cool thing about Power BI is that the visualization stack is open. </a:t>
            </a:r>
          </a:p>
          <a:p>
            <a:endParaRPr lang="en-US" dirty="0"/>
          </a:p>
          <a:p>
            <a:r>
              <a:rPr lang="en-US" dirty="0"/>
              <a:t>This is just a brief overview of the features and capabilities that you have in Power BI.</a:t>
            </a:r>
          </a:p>
          <a:p>
            <a:endParaRPr lang="en-US" dirty="0"/>
          </a:p>
          <a:p>
            <a:r>
              <a:rPr lang="en-US" dirty="0"/>
              <a:t>You can view your Power BI content in your web browser, mobile apps, or embedded in your custom applications.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9/13/2020 6:14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0567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Power BI was first released, only cloud data sources were supported. </a:t>
            </a:r>
          </a:p>
          <a:p>
            <a:endParaRPr lang="en-US" dirty="0"/>
          </a:p>
          <a:p>
            <a:r>
              <a:rPr lang="en-US" dirty="0"/>
              <a:t>But Microsoft was one of the first in the industry to innovate a method for being able to reach on-premises data sources using the On-premises Data Gateway to offer this hybrid type of functionality. </a:t>
            </a:r>
          </a:p>
          <a:p>
            <a:r>
              <a:rPr lang="en-US" dirty="0"/>
              <a:t>Many customers are using this type of setup today. </a:t>
            </a:r>
          </a:p>
          <a:p>
            <a:endParaRPr lang="en-US" dirty="0"/>
          </a:p>
          <a:p>
            <a:r>
              <a:rPr lang="en-US" dirty="0"/>
              <a:t>But we still have some customers that for whatever reason, due to laws and regulations, company policies, or simply personal preferences, but they have to keep their reporting solution on-premises.</a:t>
            </a:r>
          </a:p>
          <a:p>
            <a:r>
              <a:rPr lang="en-US" dirty="0"/>
              <a:t>Microsoft has always been about giving our customers that choice: run in the cloud or run on premises. </a:t>
            </a:r>
          </a:p>
          <a:p>
            <a:endParaRPr lang="en-US" dirty="0"/>
          </a:p>
          <a:p>
            <a:r>
              <a:rPr lang="en-US" dirty="0"/>
              <a:t>Your Power BI reports can be deployed to the Power BI Service running in the cloud or you can deploy your Power BI reports on-premises in Power BI Report Server. It’s totally up to the customer. </a:t>
            </a:r>
          </a:p>
          <a:p>
            <a:endParaRPr lang="en-US" dirty="0"/>
          </a:p>
          <a:p>
            <a:r>
              <a:rPr lang="en-US" dirty="0"/>
              <a:t>Power BI Report Server allows you to store and run your reports on-premises, and because its on-premises, you don’t need to install and set up the On-premises Data Gateway. </a:t>
            </a:r>
          </a:p>
          <a:p>
            <a:endParaRPr lang="en-US" dirty="0"/>
          </a:p>
          <a:p>
            <a:r>
              <a:rPr lang="en-US" dirty="0"/>
              <a:t>Power BI Report Server is built on SQL Server Reporting Services, so that means its compatible with SSRS. Power BI Report Server includes a superset of the features of SSRS. This means that Power BI RS can do everything SSRS can do, plus host interactive Power BI Reports. This also means that your existing SSRS reports can be easily migrated to Power BI Report Server with very little work.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9/13/2020 6:17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8710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200000"/>
              </a:lnSpc>
              <a:spcBef>
                <a:spcPts val="1765"/>
              </a:spcBef>
              <a:buNone/>
            </a:pPr>
            <a:r>
              <a:rPr lang="en-US" dirty="0"/>
              <a:t>Keep your Power BI reports on-premises. </a:t>
            </a:r>
          </a:p>
          <a:p>
            <a:pPr marL="0" indent="0">
              <a:lnSpc>
                <a:spcPct val="200000"/>
              </a:lnSpc>
              <a:spcBef>
                <a:spcPts val="1765"/>
              </a:spcBef>
              <a:buNone/>
            </a:pPr>
            <a:endParaRPr lang="en-US" dirty="0"/>
          </a:p>
          <a:p>
            <a:pPr marL="0" indent="0">
              <a:lnSpc>
                <a:spcPct val="200000"/>
              </a:lnSpc>
              <a:spcBef>
                <a:spcPts val="1765"/>
              </a:spcBef>
              <a:buNone/>
            </a:pPr>
            <a:r>
              <a:rPr lang="en-US" dirty="0"/>
              <a:t>PBI RS is compatible with SSRS because it </a:t>
            </a:r>
            <a:r>
              <a:rPr lang="en-US" i="1" dirty="0"/>
              <a:t>is</a:t>
            </a:r>
            <a:r>
              <a:rPr lang="en-US" i="0" dirty="0"/>
              <a:t> SSRS. </a:t>
            </a:r>
          </a:p>
          <a:p>
            <a:pPr marL="0" indent="0">
              <a:lnSpc>
                <a:spcPct val="200000"/>
              </a:lnSpc>
              <a:spcBef>
                <a:spcPts val="1765"/>
              </a:spcBef>
              <a:buNone/>
            </a:pPr>
            <a:endParaRPr lang="en-US" i="0" dirty="0"/>
          </a:p>
          <a:p>
            <a:pPr marL="0" indent="0">
              <a:lnSpc>
                <a:spcPct val="200000"/>
              </a:lnSpc>
              <a:spcBef>
                <a:spcPts val="1765"/>
              </a:spcBef>
              <a:buNone/>
            </a:pPr>
            <a:r>
              <a:rPr lang="en-US" i="0" dirty="0"/>
              <a:t>In terms of the Power BI reports you develop, those reports are compatible with the Power BI Service in the cloud meaning that you can effectively migrate those reports to the cloud on your terms whenever you’re ready. </a:t>
            </a:r>
          </a:p>
          <a:p>
            <a:pPr marL="0" indent="0">
              <a:lnSpc>
                <a:spcPct val="200000"/>
              </a:lnSpc>
              <a:spcBef>
                <a:spcPts val="1765"/>
              </a:spcBef>
              <a:buNone/>
            </a:pPr>
            <a:r>
              <a:rPr lang="en-US" i="0" dirty="0"/>
              <a:t>So if you’re building a report in Power BI Desktop, you can publish that report to Power BI Report Server and then later publish the report to the Power BI Service. </a:t>
            </a:r>
          </a:p>
          <a:p>
            <a:pPr marL="0" indent="0">
              <a:lnSpc>
                <a:spcPct val="200000"/>
              </a:lnSpc>
              <a:spcBef>
                <a:spcPts val="1765"/>
              </a:spcBef>
              <a:buNone/>
            </a:pPr>
            <a:endParaRPr lang="en-US" i="0" dirty="0"/>
          </a:p>
          <a:p>
            <a:pPr marL="0" indent="0">
              <a:lnSpc>
                <a:spcPct val="200000"/>
              </a:lnSpc>
              <a:spcBef>
                <a:spcPts val="1765"/>
              </a:spcBef>
              <a:buNone/>
            </a:pPr>
            <a:r>
              <a:rPr lang="en-US" i="0" dirty="0"/>
              <a:t>This is great news for our customers that have to keep their data and reports on-premises, but have a roadmap where they can see being able to deploy to the cloud. Power BI Report Server sets these types of customers up to be able to quickly scale out and take advantage of cloud resources.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3D7F55-63DF-4F9F-879D-1317510450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960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09ECAB-1645-4231-AAA4-A1C07437B1DF}" type="slidenum">
              <a:rPr lang="en-IN" smtClean="0"/>
              <a:t>11</a:t>
            </a:fld>
            <a:endParaRPr lang="en-IN"/>
          </a:p>
        </p:txBody>
      </p:sp>
    </p:spTree>
    <p:extLst>
      <p:ext uri="{BB962C8B-B14F-4D97-AF65-F5344CB8AC3E}">
        <p14:creationId xmlns:p14="http://schemas.microsoft.com/office/powerpoint/2010/main" val="1453319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t" latinLnBrk="0" hangingPunct="1">
              <a:spcBef>
                <a:spcPts val="0"/>
              </a:spcBef>
              <a:spcAft>
                <a:spcPts val="0"/>
              </a:spcAft>
            </a:pPr>
            <a:r>
              <a:rPr lang="en-US" sz="1800" b="1" i="0" u="none" strike="noStrike" kern="1200" dirty="0">
                <a:solidFill>
                  <a:srgbClr val="FFFFFF"/>
                </a:solidFill>
                <a:effectLst/>
                <a:latin typeface="Corbel" panose="020B0503020204020204" pitchFamily="34" charset="0"/>
              </a:rPr>
              <a:t>MD (Import) </a:t>
            </a:r>
            <a:r>
              <a:rPr lang="en-US" sz="1800" b="0" i="0" u="none" strike="noStrike" kern="1200" dirty="0">
                <a:solidFill>
                  <a:srgbClr val="FFFFFF"/>
                </a:solidFill>
                <a:effectLst/>
                <a:latin typeface="Corbel" panose="020B0503020204020204" pitchFamily="34" charset="0"/>
              </a:rPr>
              <a:t> -  SSAS Multi-Dimensional OLAP cube imported into Power BI Desktop Model.</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a:solidFill>
                  <a:srgbClr val="000000"/>
                </a:solidFill>
                <a:effectLst/>
                <a:latin typeface="Corbel" panose="020B0503020204020204" pitchFamily="34" charset="0"/>
              </a:rPr>
              <a:t>MD (Live)</a:t>
            </a:r>
            <a:r>
              <a:rPr lang="en-US" sz="1800" b="0" i="0" u="none" strike="noStrike" kern="1200" dirty="0">
                <a:solidFill>
                  <a:srgbClr val="000000"/>
                </a:solidFill>
                <a:effectLst/>
                <a:latin typeface="Corbel" panose="020B0503020204020204" pitchFamily="34" charset="0"/>
              </a:rPr>
              <a:t>  - Live connection in Power BI Desktop to an SSAS Multi-Dimensional OLAP cube.</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a:solidFill>
                  <a:srgbClr val="000000"/>
                </a:solidFill>
                <a:effectLst/>
                <a:latin typeface="Corbel" panose="020B0503020204020204" pitchFamily="34" charset="0"/>
              </a:rPr>
              <a:t>REL (Import)  </a:t>
            </a:r>
            <a:r>
              <a:rPr lang="en-US" sz="1800" b="0" i="0" u="none" strike="noStrike" kern="1200" dirty="0">
                <a:solidFill>
                  <a:srgbClr val="000000"/>
                </a:solidFill>
                <a:effectLst/>
                <a:latin typeface="Corbel" panose="020B0503020204020204" pitchFamily="34" charset="0"/>
              </a:rPr>
              <a:t>-  Relational Database objects imported into Power BI Desktop Model.</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a:solidFill>
                  <a:srgbClr val="000000"/>
                </a:solidFill>
                <a:effectLst/>
                <a:latin typeface="Corbel" panose="020B0503020204020204" pitchFamily="34" charset="0"/>
              </a:rPr>
              <a:t>REL (Live)  </a:t>
            </a:r>
            <a:r>
              <a:rPr lang="en-US" sz="1800" b="0" i="0" u="none" strike="noStrike" kern="1200" dirty="0">
                <a:solidFill>
                  <a:srgbClr val="000000"/>
                </a:solidFill>
                <a:effectLst/>
                <a:latin typeface="Corbel" panose="020B0503020204020204" pitchFamily="34" charset="0"/>
              </a:rPr>
              <a:t>-  Live connection in Power BI Desktop to Relational Database objects.</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a:solidFill>
                  <a:srgbClr val="000000"/>
                </a:solidFill>
                <a:effectLst/>
                <a:latin typeface="Corbel" panose="020B0503020204020204" pitchFamily="34" charset="0"/>
              </a:rPr>
              <a:t>TAB (Import)  </a:t>
            </a:r>
            <a:r>
              <a:rPr lang="en-US" sz="1800" b="0" i="0" u="none" strike="noStrike" kern="1200" dirty="0">
                <a:solidFill>
                  <a:srgbClr val="000000"/>
                </a:solidFill>
                <a:effectLst/>
                <a:latin typeface="Corbel" panose="020B0503020204020204" pitchFamily="34" charset="0"/>
              </a:rPr>
              <a:t>-  SSAS Tabular model imported into Power BI Desktop Model.</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a:solidFill>
                  <a:srgbClr val="000000"/>
                </a:solidFill>
                <a:effectLst/>
                <a:latin typeface="Corbel" panose="020B0503020204020204" pitchFamily="34" charset="0"/>
              </a:rPr>
              <a:t>TAB (Live)  </a:t>
            </a:r>
            <a:r>
              <a:rPr lang="en-US" sz="1800" b="0" i="0" u="none" strike="noStrike" kern="1200" dirty="0">
                <a:solidFill>
                  <a:srgbClr val="000000"/>
                </a:solidFill>
                <a:effectLst/>
                <a:latin typeface="Corbel" panose="020B0503020204020204" pitchFamily="34" charset="0"/>
              </a:rPr>
              <a:t>-   Live connection in Power BI Desktop to SSAS Tabular model.</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endParaRPr lang="en-US" sz="1800" b="0" i="0" u="none" strike="noStrike" kern="1200" dirty="0">
              <a:solidFill>
                <a:srgbClr val="000000"/>
              </a:solidFill>
              <a:effectLst/>
              <a:latin typeface="Corbel" panose="020B0503020204020204" pitchFamily="34" charset="0"/>
            </a:endParaRPr>
          </a:p>
          <a:p>
            <a:pPr marL="0" algn="l" rtl="0" eaLnBrk="1" fontAlgn="t" latinLnBrk="0" hangingPunct="1">
              <a:spcBef>
                <a:spcPts val="0"/>
              </a:spcBef>
              <a:spcAft>
                <a:spcPts val="0"/>
              </a:spcAft>
            </a:pPr>
            <a:r>
              <a:rPr lang="en-US" sz="1800" b="1" i="0" u="none" strike="noStrike" kern="1200" dirty="0">
                <a:solidFill>
                  <a:srgbClr val="000000"/>
                </a:solidFill>
                <a:effectLst/>
                <a:latin typeface="Corbel" panose="020B0503020204020204" pitchFamily="34" charset="0"/>
              </a:rPr>
              <a:t>Yellow</a:t>
            </a:r>
            <a:r>
              <a:rPr lang="en-US" sz="1800" b="0" i="0" u="none" strike="noStrike" kern="1200" dirty="0">
                <a:solidFill>
                  <a:srgbClr val="000000"/>
                </a:solidFill>
                <a:effectLst/>
                <a:latin typeface="Corbel" panose="020B0503020204020204" pitchFamily="34" charset="0"/>
              </a:rPr>
              <a:t>  -  Area of concern, but not a show stopper.</a:t>
            </a:r>
            <a:endParaRPr lang="en-IN" sz="18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US" sz="1800" b="1" i="0" u="none" strike="noStrike" kern="1200" dirty="0">
                <a:solidFill>
                  <a:srgbClr val="000000"/>
                </a:solidFill>
                <a:effectLst/>
                <a:latin typeface="Corbel" panose="020B0503020204020204" pitchFamily="34" charset="0"/>
              </a:rPr>
              <a:t>Red</a:t>
            </a:r>
            <a:r>
              <a:rPr lang="en-US" sz="1800" b="0" i="0" u="none" strike="noStrike" kern="1200" dirty="0">
                <a:solidFill>
                  <a:srgbClr val="000000"/>
                </a:solidFill>
                <a:effectLst/>
                <a:latin typeface="Corbel" panose="020B0503020204020204" pitchFamily="34" charset="0"/>
              </a:rPr>
              <a:t>  -  Potential show stopper.  Not recommended.</a:t>
            </a:r>
            <a:endParaRPr lang="en-IN" sz="1800" b="0" i="0" u="none" strike="noStrike" dirty="0">
              <a:effectLst/>
              <a:latin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A509ECAB-1645-4231-AAA4-A1C07437B1DF}" type="slidenum">
              <a:rPr lang="en-IN" smtClean="0"/>
              <a:t>12</a:t>
            </a:fld>
            <a:endParaRPr lang="en-IN"/>
          </a:p>
        </p:txBody>
      </p:sp>
    </p:spTree>
    <p:extLst>
      <p:ext uri="{BB962C8B-B14F-4D97-AF65-F5344CB8AC3E}">
        <p14:creationId xmlns:p14="http://schemas.microsoft.com/office/powerpoint/2010/main" val="341805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509ECAB-1645-4231-AAA4-A1C07437B1DF}" type="slidenum">
              <a:rPr lang="en-IN" smtClean="0"/>
              <a:t>13</a:t>
            </a:fld>
            <a:endParaRPr lang="en-IN"/>
          </a:p>
        </p:txBody>
      </p:sp>
    </p:spTree>
    <p:extLst>
      <p:ext uri="{BB962C8B-B14F-4D97-AF65-F5344CB8AC3E}">
        <p14:creationId xmlns:p14="http://schemas.microsoft.com/office/powerpoint/2010/main" val="931263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063C-AB5D-4DAE-A51E-5647821F48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29211CF-1CF8-4BBA-9047-05734FEB92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8EB24DD-F419-4829-8262-8727E9DA30FF}"/>
              </a:ext>
            </a:extLst>
          </p:cNvPr>
          <p:cNvSpPr>
            <a:spLocks noGrp="1"/>
          </p:cNvSpPr>
          <p:nvPr>
            <p:ph type="dt" sz="half" idx="10"/>
          </p:nvPr>
        </p:nvSpPr>
        <p:spPr/>
        <p:txBody>
          <a:bodyPr/>
          <a:lstStyle/>
          <a:p>
            <a:fld id="{D8D2C7C5-BA44-40CA-BF2B-6C4933B70568}" type="datetimeFigureOut">
              <a:rPr lang="en-IN" smtClean="0"/>
              <a:t>12-09-2020</a:t>
            </a:fld>
            <a:endParaRPr lang="en-IN"/>
          </a:p>
        </p:txBody>
      </p:sp>
      <p:sp>
        <p:nvSpPr>
          <p:cNvPr id="5" name="Footer Placeholder 4">
            <a:extLst>
              <a:ext uri="{FF2B5EF4-FFF2-40B4-BE49-F238E27FC236}">
                <a16:creationId xmlns:a16="http://schemas.microsoft.com/office/drawing/2014/main" id="{B41D1F01-C97F-457B-B02D-0C5FC39A3C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75C309-1AD6-400F-A6D5-AF82E2D6B37D}"/>
              </a:ext>
            </a:extLst>
          </p:cNvPr>
          <p:cNvSpPr>
            <a:spLocks noGrp="1"/>
          </p:cNvSpPr>
          <p:nvPr>
            <p:ph type="sldNum" sz="quarter" idx="12"/>
          </p:nvPr>
        </p:nvSpPr>
        <p:spPr/>
        <p:txBody>
          <a:bodyPr/>
          <a:lstStyle/>
          <a:p>
            <a:fld id="{CCAAA5C6-BFAF-456C-9C6C-2917390DE808}" type="slidenum">
              <a:rPr lang="en-IN" smtClean="0"/>
              <a:t>‹#›</a:t>
            </a:fld>
            <a:endParaRPr lang="en-IN"/>
          </a:p>
        </p:txBody>
      </p:sp>
    </p:spTree>
    <p:extLst>
      <p:ext uri="{BB962C8B-B14F-4D97-AF65-F5344CB8AC3E}">
        <p14:creationId xmlns:p14="http://schemas.microsoft.com/office/powerpoint/2010/main" val="3084823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CE955-635E-4ACE-BB31-A245091DD20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A11912-169B-477C-9D65-646580EF34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7C0140-FB12-4AC3-B6CE-0ABBF76B84F7}"/>
              </a:ext>
            </a:extLst>
          </p:cNvPr>
          <p:cNvSpPr>
            <a:spLocks noGrp="1"/>
          </p:cNvSpPr>
          <p:nvPr>
            <p:ph type="dt" sz="half" idx="10"/>
          </p:nvPr>
        </p:nvSpPr>
        <p:spPr/>
        <p:txBody>
          <a:bodyPr/>
          <a:lstStyle/>
          <a:p>
            <a:fld id="{D8D2C7C5-BA44-40CA-BF2B-6C4933B70568}" type="datetimeFigureOut">
              <a:rPr lang="en-IN" smtClean="0"/>
              <a:t>12-09-2020</a:t>
            </a:fld>
            <a:endParaRPr lang="en-IN"/>
          </a:p>
        </p:txBody>
      </p:sp>
      <p:sp>
        <p:nvSpPr>
          <p:cNvPr id="5" name="Footer Placeholder 4">
            <a:extLst>
              <a:ext uri="{FF2B5EF4-FFF2-40B4-BE49-F238E27FC236}">
                <a16:creationId xmlns:a16="http://schemas.microsoft.com/office/drawing/2014/main" id="{349AF5B7-B209-4E2A-B68A-020B4B282D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ED7EFB-F2F7-47E1-B285-83715D90547D}"/>
              </a:ext>
            </a:extLst>
          </p:cNvPr>
          <p:cNvSpPr>
            <a:spLocks noGrp="1"/>
          </p:cNvSpPr>
          <p:nvPr>
            <p:ph type="sldNum" sz="quarter" idx="12"/>
          </p:nvPr>
        </p:nvSpPr>
        <p:spPr/>
        <p:txBody>
          <a:bodyPr/>
          <a:lstStyle/>
          <a:p>
            <a:fld id="{CCAAA5C6-BFAF-456C-9C6C-2917390DE808}" type="slidenum">
              <a:rPr lang="en-IN" smtClean="0"/>
              <a:t>‹#›</a:t>
            </a:fld>
            <a:endParaRPr lang="en-IN"/>
          </a:p>
        </p:txBody>
      </p:sp>
    </p:spTree>
    <p:extLst>
      <p:ext uri="{BB962C8B-B14F-4D97-AF65-F5344CB8AC3E}">
        <p14:creationId xmlns:p14="http://schemas.microsoft.com/office/powerpoint/2010/main" val="329414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572926-C3FA-4C3B-9A90-33ECD9DD35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F5F7D3-414E-479A-BD71-25C09D949D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76D967-CE48-464F-905F-AF81A76B944B}"/>
              </a:ext>
            </a:extLst>
          </p:cNvPr>
          <p:cNvSpPr>
            <a:spLocks noGrp="1"/>
          </p:cNvSpPr>
          <p:nvPr>
            <p:ph type="dt" sz="half" idx="10"/>
          </p:nvPr>
        </p:nvSpPr>
        <p:spPr/>
        <p:txBody>
          <a:bodyPr/>
          <a:lstStyle/>
          <a:p>
            <a:fld id="{D8D2C7C5-BA44-40CA-BF2B-6C4933B70568}" type="datetimeFigureOut">
              <a:rPr lang="en-IN" smtClean="0"/>
              <a:t>12-09-2020</a:t>
            </a:fld>
            <a:endParaRPr lang="en-IN"/>
          </a:p>
        </p:txBody>
      </p:sp>
      <p:sp>
        <p:nvSpPr>
          <p:cNvPr id="5" name="Footer Placeholder 4">
            <a:extLst>
              <a:ext uri="{FF2B5EF4-FFF2-40B4-BE49-F238E27FC236}">
                <a16:creationId xmlns:a16="http://schemas.microsoft.com/office/drawing/2014/main" id="{31A0CA79-208A-4C47-8F5D-EBB486729A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7BCB82-AB7E-4B90-88CB-E526937FA8BB}"/>
              </a:ext>
            </a:extLst>
          </p:cNvPr>
          <p:cNvSpPr>
            <a:spLocks noGrp="1"/>
          </p:cNvSpPr>
          <p:nvPr>
            <p:ph type="sldNum" sz="quarter" idx="12"/>
          </p:nvPr>
        </p:nvSpPr>
        <p:spPr/>
        <p:txBody>
          <a:bodyPr/>
          <a:lstStyle/>
          <a:p>
            <a:fld id="{CCAAA5C6-BFAF-456C-9C6C-2917390DE808}" type="slidenum">
              <a:rPr lang="en-IN" smtClean="0"/>
              <a:t>‹#›</a:t>
            </a:fld>
            <a:endParaRPr lang="en-IN"/>
          </a:p>
        </p:txBody>
      </p:sp>
    </p:spTree>
    <p:extLst>
      <p:ext uri="{BB962C8B-B14F-4D97-AF65-F5344CB8AC3E}">
        <p14:creationId xmlns:p14="http://schemas.microsoft.com/office/powerpoint/2010/main" val="300289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40C5E-A2F0-4455-A1B5-FD1FA0C0D9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105B28-9CC6-447A-9999-A0C4AEE3B6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CB1D5A-73D7-431F-99CB-9833B5BF2013}"/>
              </a:ext>
            </a:extLst>
          </p:cNvPr>
          <p:cNvSpPr>
            <a:spLocks noGrp="1"/>
          </p:cNvSpPr>
          <p:nvPr>
            <p:ph type="dt" sz="half" idx="10"/>
          </p:nvPr>
        </p:nvSpPr>
        <p:spPr/>
        <p:txBody>
          <a:bodyPr/>
          <a:lstStyle/>
          <a:p>
            <a:fld id="{D8D2C7C5-BA44-40CA-BF2B-6C4933B70568}" type="datetimeFigureOut">
              <a:rPr lang="en-IN" smtClean="0"/>
              <a:t>12-09-2020</a:t>
            </a:fld>
            <a:endParaRPr lang="en-IN"/>
          </a:p>
        </p:txBody>
      </p:sp>
      <p:sp>
        <p:nvSpPr>
          <p:cNvPr id="5" name="Footer Placeholder 4">
            <a:extLst>
              <a:ext uri="{FF2B5EF4-FFF2-40B4-BE49-F238E27FC236}">
                <a16:creationId xmlns:a16="http://schemas.microsoft.com/office/drawing/2014/main" id="{0B3B6D6A-094F-44AE-AF62-027960D34D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4AE585-0697-4B00-A801-5835F3E10373}"/>
              </a:ext>
            </a:extLst>
          </p:cNvPr>
          <p:cNvSpPr>
            <a:spLocks noGrp="1"/>
          </p:cNvSpPr>
          <p:nvPr>
            <p:ph type="sldNum" sz="quarter" idx="12"/>
          </p:nvPr>
        </p:nvSpPr>
        <p:spPr/>
        <p:txBody>
          <a:bodyPr/>
          <a:lstStyle/>
          <a:p>
            <a:fld id="{CCAAA5C6-BFAF-456C-9C6C-2917390DE808}" type="slidenum">
              <a:rPr lang="en-IN" smtClean="0"/>
              <a:t>‹#›</a:t>
            </a:fld>
            <a:endParaRPr lang="en-IN"/>
          </a:p>
        </p:txBody>
      </p:sp>
    </p:spTree>
    <p:extLst>
      <p:ext uri="{BB962C8B-B14F-4D97-AF65-F5344CB8AC3E}">
        <p14:creationId xmlns:p14="http://schemas.microsoft.com/office/powerpoint/2010/main" val="228566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54E2-3E7C-4BFD-B3A5-A5B11BED8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8C5B01E-6B46-48CE-B322-22FE4CEB61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723049-F340-48C1-967C-637DBE6A9FB2}"/>
              </a:ext>
            </a:extLst>
          </p:cNvPr>
          <p:cNvSpPr>
            <a:spLocks noGrp="1"/>
          </p:cNvSpPr>
          <p:nvPr>
            <p:ph type="dt" sz="half" idx="10"/>
          </p:nvPr>
        </p:nvSpPr>
        <p:spPr/>
        <p:txBody>
          <a:bodyPr/>
          <a:lstStyle/>
          <a:p>
            <a:fld id="{D8D2C7C5-BA44-40CA-BF2B-6C4933B70568}" type="datetimeFigureOut">
              <a:rPr lang="en-IN" smtClean="0"/>
              <a:t>12-09-2020</a:t>
            </a:fld>
            <a:endParaRPr lang="en-IN"/>
          </a:p>
        </p:txBody>
      </p:sp>
      <p:sp>
        <p:nvSpPr>
          <p:cNvPr id="5" name="Footer Placeholder 4">
            <a:extLst>
              <a:ext uri="{FF2B5EF4-FFF2-40B4-BE49-F238E27FC236}">
                <a16:creationId xmlns:a16="http://schemas.microsoft.com/office/drawing/2014/main" id="{B9CA1D96-B2A8-4E34-B2F0-A9AF99A190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A8DB17-D857-4411-8AE5-86B1F4B5C605}"/>
              </a:ext>
            </a:extLst>
          </p:cNvPr>
          <p:cNvSpPr>
            <a:spLocks noGrp="1"/>
          </p:cNvSpPr>
          <p:nvPr>
            <p:ph type="sldNum" sz="quarter" idx="12"/>
          </p:nvPr>
        </p:nvSpPr>
        <p:spPr/>
        <p:txBody>
          <a:bodyPr/>
          <a:lstStyle/>
          <a:p>
            <a:fld id="{CCAAA5C6-BFAF-456C-9C6C-2917390DE808}" type="slidenum">
              <a:rPr lang="en-IN" smtClean="0"/>
              <a:t>‹#›</a:t>
            </a:fld>
            <a:endParaRPr lang="en-IN"/>
          </a:p>
        </p:txBody>
      </p:sp>
    </p:spTree>
    <p:extLst>
      <p:ext uri="{BB962C8B-B14F-4D97-AF65-F5344CB8AC3E}">
        <p14:creationId xmlns:p14="http://schemas.microsoft.com/office/powerpoint/2010/main" val="399355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CFCD-7C46-475C-ABDF-44B9D145C3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66B753-CC7E-4B05-A2C7-DED55335F5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5B49B88-EAD7-4950-9A0E-65E6E1A56F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16F20BC-2A0D-4C2F-9640-76EE2A89DA1A}"/>
              </a:ext>
            </a:extLst>
          </p:cNvPr>
          <p:cNvSpPr>
            <a:spLocks noGrp="1"/>
          </p:cNvSpPr>
          <p:nvPr>
            <p:ph type="dt" sz="half" idx="10"/>
          </p:nvPr>
        </p:nvSpPr>
        <p:spPr/>
        <p:txBody>
          <a:bodyPr/>
          <a:lstStyle/>
          <a:p>
            <a:fld id="{D8D2C7C5-BA44-40CA-BF2B-6C4933B70568}" type="datetimeFigureOut">
              <a:rPr lang="en-IN" smtClean="0"/>
              <a:t>12-09-2020</a:t>
            </a:fld>
            <a:endParaRPr lang="en-IN"/>
          </a:p>
        </p:txBody>
      </p:sp>
      <p:sp>
        <p:nvSpPr>
          <p:cNvPr id="6" name="Footer Placeholder 5">
            <a:extLst>
              <a:ext uri="{FF2B5EF4-FFF2-40B4-BE49-F238E27FC236}">
                <a16:creationId xmlns:a16="http://schemas.microsoft.com/office/drawing/2014/main" id="{A26AEDFB-FE46-4AEE-849F-158ABF4A6B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DA37B2-9FB2-4526-AFE6-3F4D0E8C9715}"/>
              </a:ext>
            </a:extLst>
          </p:cNvPr>
          <p:cNvSpPr>
            <a:spLocks noGrp="1"/>
          </p:cNvSpPr>
          <p:nvPr>
            <p:ph type="sldNum" sz="quarter" idx="12"/>
          </p:nvPr>
        </p:nvSpPr>
        <p:spPr/>
        <p:txBody>
          <a:bodyPr/>
          <a:lstStyle/>
          <a:p>
            <a:fld id="{CCAAA5C6-BFAF-456C-9C6C-2917390DE808}" type="slidenum">
              <a:rPr lang="en-IN" smtClean="0"/>
              <a:t>‹#›</a:t>
            </a:fld>
            <a:endParaRPr lang="en-IN"/>
          </a:p>
        </p:txBody>
      </p:sp>
    </p:spTree>
    <p:extLst>
      <p:ext uri="{BB962C8B-B14F-4D97-AF65-F5344CB8AC3E}">
        <p14:creationId xmlns:p14="http://schemas.microsoft.com/office/powerpoint/2010/main" val="2450266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95DFF-F57A-4737-8F65-B11358F9A3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C131639-9FC1-4948-A125-FC5DE3D79E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D6E3DA-54DE-42FB-8C7C-15F3FEF81B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35A2E6-A34F-43B3-B3B9-39F7319D4D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935EB6-4F64-40DB-8134-F848424884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952FF3C-7172-416D-8A56-16A32537230F}"/>
              </a:ext>
            </a:extLst>
          </p:cNvPr>
          <p:cNvSpPr>
            <a:spLocks noGrp="1"/>
          </p:cNvSpPr>
          <p:nvPr>
            <p:ph type="dt" sz="half" idx="10"/>
          </p:nvPr>
        </p:nvSpPr>
        <p:spPr/>
        <p:txBody>
          <a:bodyPr/>
          <a:lstStyle/>
          <a:p>
            <a:fld id="{D8D2C7C5-BA44-40CA-BF2B-6C4933B70568}" type="datetimeFigureOut">
              <a:rPr lang="en-IN" smtClean="0"/>
              <a:t>12-09-2020</a:t>
            </a:fld>
            <a:endParaRPr lang="en-IN"/>
          </a:p>
        </p:txBody>
      </p:sp>
      <p:sp>
        <p:nvSpPr>
          <p:cNvPr id="8" name="Footer Placeholder 7">
            <a:extLst>
              <a:ext uri="{FF2B5EF4-FFF2-40B4-BE49-F238E27FC236}">
                <a16:creationId xmlns:a16="http://schemas.microsoft.com/office/drawing/2014/main" id="{E8866984-B8D5-48BA-AF76-45E3D4C76E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DBD981E-F49F-436F-8108-B7EC3979C955}"/>
              </a:ext>
            </a:extLst>
          </p:cNvPr>
          <p:cNvSpPr>
            <a:spLocks noGrp="1"/>
          </p:cNvSpPr>
          <p:nvPr>
            <p:ph type="sldNum" sz="quarter" idx="12"/>
          </p:nvPr>
        </p:nvSpPr>
        <p:spPr/>
        <p:txBody>
          <a:bodyPr/>
          <a:lstStyle/>
          <a:p>
            <a:fld id="{CCAAA5C6-BFAF-456C-9C6C-2917390DE808}" type="slidenum">
              <a:rPr lang="en-IN" smtClean="0"/>
              <a:t>‹#›</a:t>
            </a:fld>
            <a:endParaRPr lang="en-IN"/>
          </a:p>
        </p:txBody>
      </p:sp>
    </p:spTree>
    <p:extLst>
      <p:ext uri="{BB962C8B-B14F-4D97-AF65-F5344CB8AC3E}">
        <p14:creationId xmlns:p14="http://schemas.microsoft.com/office/powerpoint/2010/main" val="4275710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CA92-5C69-41BA-980F-C5DE0163AF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D21124-10A8-4395-85BD-52BE5BA54689}"/>
              </a:ext>
            </a:extLst>
          </p:cNvPr>
          <p:cNvSpPr>
            <a:spLocks noGrp="1"/>
          </p:cNvSpPr>
          <p:nvPr>
            <p:ph type="dt" sz="half" idx="10"/>
          </p:nvPr>
        </p:nvSpPr>
        <p:spPr/>
        <p:txBody>
          <a:bodyPr/>
          <a:lstStyle/>
          <a:p>
            <a:fld id="{D8D2C7C5-BA44-40CA-BF2B-6C4933B70568}" type="datetimeFigureOut">
              <a:rPr lang="en-IN" smtClean="0"/>
              <a:t>12-09-2020</a:t>
            </a:fld>
            <a:endParaRPr lang="en-IN"/>
          </a:p>
        </p:txBody>
      </p:sp>
      <p:sp>
        <p:nvSpPr>
          <p:cNvPr id="4" name="Footer Placeholder 3">
            <a:extLst>
              <a:ext uri="{FF2B5EF4-FFF2-40B4-BE49-F238E27FC236}">
                <a16:creationId xmlns:a16="http://schemas.microsoft.com/office/drawing/2014/main" id="{9A602CD9-2A01-440E-9974-5B0755018C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6B97723-31F3-49FE-AFBE-8D5F1734DE81}"/>
              </a:ext>
            </a:extLst>
          </p:cNvPr>
          <p:cNvSpPr>
            <a:spLocks noGrp="1"/>
          </p:cNvSpPr>
          <p:nvPr>
            <p:ph type="sldNum" sz="quarter" idx="12"/>
          </p:nvPr>
        </p:nvSpPr>
        <p:spPr/>
        <p:txBody>
          <a:bodyPr/>
          <a:lstStyle/>
          <a:p>
            <a:fld id="{CCAAA5C6-BFAF-456C-9C6C-2917390DE808}" type="slidenum">
              <a:rPr lang="en-IN" smtClean="0"/>
              <a:t>‹#›</a:t>
            </a:fld>
            <a:endParaRPr lang="en-IN"/>
          </a:p>
        </p:txBody>
      </p:sp>
    </p:spTree>
    <p:extLst>
      <p:ext uri="{BB962C8B-B14F-4D97-AF65-F5344CB8AC3E}">
        <p14:creationId xmlns:p14="http://schemas.microsoft.com/office/powerpoint/2010/main" val="1360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8300D9-83C1-4475-8CB6-762981963891}"/>
              </a:ext>
            </a:extLst>
          </p:cNvPr>
          <p:cNvSpPr>
            <a:spLocks noGrp="1"/>
          </p:cNvSpPr>
          <p:nvPr>
            <p:ph type="dt" sz="half" idx="10"/>
          </p:nvPr>
        </p:nvSpPr>
        <p:spPr/>
        <p:txBody>
          <a:bodyPr/>
          <a:lstStyle/>
          <a:p>
            <a:fld id="{D8D2C7C5-BA44-40CA-BF2B-6C4933B70568}" type="datetimeFigureOut">
              <a:rPr lang="en-IN" smtClean="0"/>
              <a:t>12-09-2020</a:t>
            </a:fld>
            <a:endParaRPr lang="en-IN"/>
          </a:p>
        </p:txBody>
      </p:sp>
      <p:sp>
        <p:nvSpPr>
          <p:cNvPr id="3" name="Footer Placeholder 2">
            <a:extLst>
              <a:ext uri="{FF2B5EF4-FFF2-40B4-BE49-F238E27FC236}">
                <a16:creationId xmlns:a16="http://schemas.microsoft.com/office/drawing/2014/main" id="{46404A1E-E56C-4699-AFC5-E9DA9BA3C8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9245CF1-2FA1-4862-9CA4-0604751BB7A4}"/>
              </a:ext>
            </a:extLst>
          </p:cNvPr>
          <p:cNvSpPr>
            <a:spLocks noGrp="1"/>
          </p:cNvSpPr>
          <p:nvPr>
            <p:ph type="sldNum" sz="quarter" idx="12"/>
          </p:nvPr>
        </p:nvSpPr>
        <p:spPr/>
        <p:txBody>
          <a:bodyPr/>
          <a:lstStyle/>
          <a:p>
            <a:fld id="{CCAAA5C6-BFAF-456C-9C6C-2917390DE808}" type="slidenum">
              <a:rPr lang="en-IN" smtClean="0"/>
              <a:t>‹#›</a:t>
            </a:fld>
            <a:endParaRPr lang="en-IN"/>
          </a:p>
        </p:txBody>
      </p:sp>
    </p:spTree>
    <p:extLst>
      <p:ext uri="{BB962C8B-B14F-4D97-AF65-F5344CB8AC3E}">
        <p14:creationId xmlns:p14="http://schemas.microsoft.com/office/powerpoint/2010/main" val="32084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C8331-7374-432D-A81C-3FE1D21BB2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ED15204-283F-4BB6-8222-76B326B611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2F0A17-178F-4C6D-981C-9E398ABB8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F0CEEA-538A-40E4-A7F5-28D7FDC139AC}"/>
              </a:ext>
            </a:extLst>
          </p:cNvPr>
          <p:cNvSpPr>
            <a:spLocks noGrp="1"/>
          </p:cNvSpPr>
          <p:nvPr>
            <p:ph type="dt" sz="half" idx="10"/>
          </p:nvPr>
        </p:nvSpPr>
        <p:spPr/>
        <p:txBody>
          <a:bodyPr/>
          <a:lstStyle/>
          <a:p>
            <a:fld id="{D8D2C7C5-BA44-40CA-BF2B-6C4933B70568}" type="datetimeFigureOut">
              <a:rPr lang="en-IN" smtClean="0"/>
              <a:t>12-09-2020</a:t>
            </a:fld>
            <a:endParaRPr lang="en-IN"/>
          </a:p>
        </p:txBody>
      </p:sp>
      <p:sp>
        <p:nvSpPr>
          <p:cNvPr id="6" name="Footer Placeholder 5">
            <a:extLst>
              <a:ext uri="{FF2B5EF4-FFF2-40B4-BE49-F238E27FC236}">
                <a16:creationId xmlns:a16="http://schemas.microsoft.com/office/drawing/2014/main" id="{2419F98A-CCB8-463F-9CAD-DCAE0436D2D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0FA504-1171-4641-A377-D9ECB5CEACBE}"/>
              </a:ext>
            </a:extLst>
          </p:cNvPr>
          <p:cNvSpPr>
            <a:spLocks noGrp="1"/>
          </p:cNvSpPr>
          <p:nvPr>
            <p:ph type="sldNum" sz="quarter" idx="12"/>
          </p:nvPr>
        </p:nvSpPr>
        <p:spPr/>
        <p:txBody>
          <a:bodyPr/>
          <a:lstStyle/>
          <a:p>
            <a:fld id="{CCAAA5C6-BFAF-456C-9C6C-2917390DE808}" type="slidenum">
              <a:rPr lang="en-IN" smtClean="0"/>
              <a:t>‹#›</a:t>
            </a:fld>
            <a:endParaRPr lang="en-IN"/>
          </a:p>
        </p:txBody>
      </p:sp>
    </p:spTree>
    <p:extLst>
      <p:ext uri="{BB962C8B-B14F-4D97-AF65-F5344CB8AC3E}">
        <p14:creationId xmlns:p14="http://schemas.microsoft.com/office/powerpoint/2010/main" val="1482877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0F73-D97B-456D-AAD4-8FE595703B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52D8D3-AEAD-4C0E-94D3-F7CDB7F48A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E55DDC-643F-445C-ACBD-919EBA83D0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B0A5E3-7485-47FA-A98B-D696D32BF959}"/>
              </a:ext>
            </a:extLst>
          </p:cNvPr>
          <p:cNvSpPr>
            <a:spLocks noGrp="1"/>
          </p:cNvSpPr>
          <p:nvPr>
            <p:ph type="dt" sz="half" idx="10"/>
          </p:nvPr>
        </p:nvSpPr>
        <p:spPr/>
        <p:txBody>
          <a:bodyPr/>
          <a:lstStyle/>
          <a:p>
            <a:fld id="{D8D2C7C5-BA44-40CA-BF2B-6C4933B70568}" type="datetimeFigureOut">
              <a:rPr lang="en-IN" smtClean="0"/>
              <a:t>12-09-2020</a:t>
            </a:fld>
            <a:endParaRPr lang="en-IN"/>
          </a:p>
        </p:txBody>
      </p:sp>
      <p:sp>
        <p:nvSpPr>
          <p:cNvPr id="6" name="Footer Placeholder 5">
            <a:extLst>
              <a:ext uri="{FF2B5EF4-FFF2-40B4-BE49-F238E27FC236}">
                <a16:creationId xmlns:a16="http://schemas.microsoft.com/office/drawing/2014/main" id="{7E424600-AB0E-4C7D-B8D3-2930AFB49A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93FFB9-E70A-42EC-A497-BFFDE957534C}"/>
              </a:ext>
            </a:extLst>
          </p:cNvPr>
          <p:cNvSpPr>
            <a:spLocks noGrp="1"/>
          </p:cNvSpPr>
          <p:nvPr>
            <p:ph type="sldNum" sz="quarter" idx="12"/>
          </p:nvPr>
        </p:nvSpPr>
        <p:spPr/>
        <p:txBody>
          <a:bodyPr/>
          <a:lstStyle/>
          <a:p>
            <a:fld id="{CCAAA5C6-BFAF-456C-9C6C-2917390DE808}" type="slidenum">
              <a:rPr lang="en-IN" smtClean="0"/>
              <a:t>‹#›</a:t>
            </a:fld>
            <a:endParaRPr lang="en-IN"/>
          </a:p>
        </p:txBody>
      </p:sp>
    </p:spTree>
    <p:extLst>
      <p:ext uri="{BB962C8B-B14F-4D97-AF65-F5344CB8AC3E}">
        <p14:creationId xmlns:p14="http://schemas.microsoft.com/office/powerpoint/2010/main" val="2009343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2821BC-9CF3-4E3D-BCF5-CD04189EB5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4B177D-177C-4400-8EC6-399F182C87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EF4EB8-B6F1-4E39-BEBF-047DE9DC52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2C7C5-BA44-40CA-BF2B-6C4933B70568}" type="datetimeFigureOut">
              <a:rPr lang="en-IN" smtClean="0"/>
              <a:t>12-09-2020</a:t>
            </a:fld>
            <a:endParaRPr lang="en-IN"/>
          </a:p>
        </p:txBody>
      </p:sp>
      <p:sp>
        <p:nvSpPr>
          <p:cNvPr id="5" name="Footer Placeholder 4">
            <a:extLst>
              <a:ext uri="{FF2B5EF4-FFF2-40B4-BE49-F238E27FC236}">
                <a16:creationId xmlns:a16="http://schemas.microsoft.com/office/drawing/2014/main" id="{45BCDF8A-FDB8-4887-BFFE-96E68B786A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F9E82FC-1A73-4F89-8358-95E55C5790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AAA5C6-BFAF-456C-9C6C-2917390DE808}" type="slidenum">
              <a:rPr lang="en-IN" smtClean="0"/>
              <a:t>‹#›</a:t>
            </a:fld>
            <a:endParaRPr lang="en-IN"/>
          </a:p>
        </p:txBody>
      </p:sp>
    </p:spTree>
    <p:extLst>
      <p:ext uri="{BB962C8B-B14F-4D97-AF65-F5344CB8AC3E}">
        <p14:creationId xmlns:p14="http://schemas.microsoft.com/office/powerpoint/2010/main" val="2437880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sql/analysis-services/tabular-models/dax-formula-compatibility-in-directquery-mode-ssas-2016" TargetMode="External"/><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powerbi.microsoft.com/en-us/documentation/powerbi-desktop-ssas-multidimensional/" TargetMode="External"/><Relationship Id="rId5" Type="http://schemas.openxmlformats.org/officeDocument/2006/relationships/hyperlink" Target="https://docs.microsoft.com/en-us/analysis-services/comparing-tabular-and-multidimensional-solutions-ssas?redirectedfrom=MSDN&amp;view=asallproducts-allversions&amp;viewFallbackFrom=sql-server-ver15" TargetMode="External"/><Relationship Id="rId4" Type="http://schemas.openxmlformats.org/officeDocument/2006/relationships/hyperlink" Target="https://powerbi.microsoft.com/en-us/blog/power-bi-service-may-update-file-size-increase-to-1-g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8" Type="http://schemas.openxmlformats.org/officeDocument/2006/relationships/hyperlink" Target="http://www.daxpatterns.com/" TargetMode="External"/><Relationship Id="rId13" Type="http://schemas.openxmlformats.org/officeDocument/2006/relationships/hyperlink" Target="http://www.dutchdatadude.com/power-bi-pro-tip-pareto-analysis-with-dax/" TargetMode="External"/><Relationship Id="rId18" Type="http://schemas.openxmlformats.org/officeDocument/2006/relationships/hyperlink" Target="https://cran.r-project.org/bin/windows/base/" TargetMode="External"/><Relationship Id="rId3" Type="http://schemas.openxmlformats.org/officeDocument/2006/relationships/image" Target="../media/image1.png"/><Relationship Id="rId7" Type="http://schemas.openxmlformats.org/officeDocument/2006/relationships/hyperlink" Target="http://www.sqlbi.com/" TargetMode="External"/><Relationship Id="rId12" Type="http://schemas.openxmlformats.org/officeDocument/2006/relationships/hyperlink" Target="https://powerbi.microsoft.com/en-us/documentation/powerbi-desktop-rls/" TargetMode="External"/><Relationship Id="rId17" Type="http://schemas.openxmlformats.org/officeDocument/2006/relationships/hyperlink" Target="https://www.qgis.org/en/site/forusers/download" TargetMode="External"/><Relationship Id="rId2" Type="http://schemas.openxmlformats.org/officeDocument/2006/relationships/notesSlide" Target="../notesSlides/notesSlide10.xml"/><Relationship Id="rId16" Type="http://schemas.openxmlformats.org/officeDocument/2006/relationships/hyperlink" Target="https://www.microsoft.com/en-us/download/details.aspx?id=45331" TargetMode="External"/><Relationship Id="rId1" Type="http://schemas.openxmlformats.org/officeDocument/2006/relationships/slideLayout" Target="../slideLayouts/slideLayout2.xml"/><Relationship Id="rId6" Type="http://schemas.openxmlformats.org/officeDocument/2006/relationships/hyperlink" Target="http://sqlblog.com/blogs/alberto_ferrari/" TargetMode="External"/><Relationship Id="rId11" Type="http://schemas.openxmlformats.org/officeDocument/2006/relationships/hyperlink" Target="https://docs.microsoft.com/en-us/sql/analysis-services/supplemental-lesson-implement-dynamic-security-by-using-row-filters" TargetMode="External"/><Relationship Id="rId5" Type="http://schemas.openxmlformats.org/officeDocument/2006/relationships/hyperlink" Target="http://sqlblog.com/blogs/marco_russo/" TargetMode="External"/><Relationship Id="rId15" Type="http://schemas.openxmlformats.org/officeDocument/2006/relationships/hyperlink" Target="https://community.powerbi.com/t5/R-Script-Showcase/bd-p/RVisuals" TargetMode="External"/><Relationship Id="rId10" Type="http://schemas.openxmlformats.org/officeDocument/2006/relationships/hyperlink" Target="http://mapshaper.org/" TargetMode="External"/><Relationship Id="rId4" Type="http://schemas.openxmlformats.org/officeDocument/2006/relationships/hyperlink" Target="https://powerpivotpro.com/" TargetMode="External"/><Relationship Id="rId9" Type="http://schemas.openxmlformats.org/officeDocument/2006/relationships/hyperlink" Target="http://download.geonames.org/export/zip/" TargetMode="External"/><Relationship Id="rId14" Type="http://schemas.openxmlformats.org/officeDocument/2006/relationships/hyperlink" Target="https://powerbi.microsoft.com/en-us/partner-showcas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jpeg"/><Relationship Id="rId2" Type="http://schemas.openxmlformats.org/officeDocument/2006/relationships/image" Target="../media/image7.png"/><Relationship Id="rId16" Type="http://schemas.openxmlformats.org/officeDocument/2006/relationships/image" Target="../media/image20.png"/><Relationship Id="rId20"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15.png"/><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13.pn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6EF5-8613-4377-95EA-A2B432B1B2A8}"/>
              </a:ext>
            </a:extLst>
          </p:cNvPr>
          <p:cNvSpPr>
            <a:spLocks noGrp="1"/>
          </p:cNvSpPr>
          <p:nvPr>
            <p:ph type="ctrTitle"/>
          </p:nvPr>
        </p:nvSpPr>
        <p:spPr>
          <a:xfrm>
            <a:off x="1887417" y="1559168"/>
            <a:ext cx="7965830" cy="1324708"/>
          </a:xfrm>
          <a:solidFill>
            <a:schemeClr val="accent4">
              <a:lumMod val="60000"/>
              <a:lumOff val="40000"/>
            </a:schemeClr>
          </a:solidFill>
        </p:spPr>
        <p:txBody>
          <a:bodyPr>
            <a:normAutofit/>
          </a:bodyPr>
          <a:lstStyle/>
          <a:p>
            <a:r>
              <a:rPr lang="en-IN" b="1" dirty="0"/>
              <a:t>Power BI</a:t>
            </a:r>
            <a:br>
              <a:rPr lang="en-IN" b="1" dirty="0"/>
            </a:br>
            <a:r>
              <a:rPr lang="en-IN" sz="2700" dirty="0">
                <a:latin typeface="+mn-lt"/>
              </a:rPr>
              <a:t>Business Intelligence for everyone</a:t>
            </a:r>
            <a:endParaRPr lang="en-IN" b="1" dirty="0"/>
          </a:p>
        </p:txBody>
      </p:sp>
      <p:pic>
        <p:nvPicPr>
          <p:cNvPr id="5" name="Picture 4">
            <a:extLst>
              <a:ext uri="{FF2B5EF4-FFF2-40B4-BE49-F238E27FC236}">
                <a16:creationId xmlns:a16="http://schemas.microsoft.com/office/drawing/2014/main" id="{62C613DB-395E-4C3A-A278-1F333B954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4905" y="1676567"/>
            <a:ext cx="1523890" cy="1089910"/>
          </a:xfrm>
          <a:prstGeom prst="rect">
            <a:avLst/>
          </a:prstGeom>
        </p:spPr>
      </p:pic>
    </p:spTree>
    <p:extLst>
      <p:ext uri="{BB962C8B-B14F-4D97-AF65-F5344CB8AC3E}">
        <p14:creationId xmlns:p14="http://schemas.microsoft.com/office/powerpoint/2010/main" val="1197371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2A235F0C-F803-4D46-AB3E-EF822FB86E2A}"/>
              </a:ext>
            </a:extLst>
          </p:cNvPr>
          <p:cNvSpPr/>
          <p:nvPr/>
        </p:nvSpPr>
        <p:spPr bwMode="auto">
          <a:xfrm>
            <a:off x="5919385" y="3581724"/>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grpSp>
        <p:nvGrpSpPr>
          <p:cNvPr id="19" name="Group 18"/>
          <p:cNvGrpSpPr/>
          <p:nvPr/>
        </p:nvGrpSpPr>
        <p:grpSpPr>
          <a:xfrm>
            <a:off x="5751629" y="4711373"/>
            <a:ext cx="5405805" cy="712686"/>
            <a:chOff x="6173472" y="4631666"/>
            <a:chExt cx="5406572" cy="712787"/>
          </a:xfrm>
        </p:grpSpPr>
        <p:grpSp>
          <p:nvGrpSpPr>
            <p:cNvPr id="16" name="Group 15"/>
            <p:cNvGrpSpPr/>
            <p:nvPr/>
          </p:nvGrpSpPr>
          <p:grpSpPr>
            <a:xfrm>
              <a:off x="6173472" y="4631666"/>
              <a:ext cx="712787" cy="712787"/>
              <a:chOff x="6356352" y="4631666"/>
              <a:chExt cx="712787" cy="712787"/>
            </a:xfrm>
          </p:grpSpPr>
          <p:sp>
            <p:nvSpPr>
              <p:cNvPr id="149" name="Oval 148"/>
              <p:cNvSpPr/>
              <p:nvPr/>
            </p:nvSpPr>
            <p:spPr bwMode="auto">
              <a:xfrm>
                <a:off x="6356352" y="4631666"/>
                <a:ext cx="712787" cy="712787"/>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grpSp>
            <p:nvGrpSpPr>
              <p:cNvPr id="13" name="Group 12">
                <a:extLst>
                  <a:ext uri="{FF2B5EF4-FFF2-40B4-BE49-F238E27FC236}">
                    <a16:creationId xmlns:a16="http://schemas.microsoft.com/office/drawing/2014/main" id="{F92DDED7-3286-4F88-AE9C-F71F6E0A8337}"/>
                  </a:ext>
                </a:extLst>
              </p:cNvPr>
              <p:cNvGrpSpPr/>
              <p:nvPr/>
            </p:nvGrpSpPr>
            <p:grpSpPr>
              <a:xfrm>
                <a:off x="6465525" y="4759283"/>
                <a:ext cx="470225" cy="484038"/>
                <a:chOff x="9766172" y="902677"/>
                <a:chExt cx="660189" cy="728443"/>
              </a:xfrm>
              <a:solidFill>
                <a:srgbClr val="0078D7"/>
              </a:solidFill>
            </p:grpSpPr>
            <p:sp>
              <p:nvSpPr>
                <p:cNvPr id="153" name="Freeform 21">
                  <a:extLst>
                    <a:ext uri="{FF2B5EF4-FFF2-40B4-BE49-F238E27FC236}">
                      <a16:creationId xmlns:a16="http://schemas.microsoft.com/office/drawing/2014/main" id="{9D24B635-0D78-4E5D-A71F-C806F7D1C452}"/>
                    </a:ext>
                  </a:extLst>
                </p:cNvPr>
                <p:cNvSpPr>
                  <a:spLocks/>
                </p:cNvSpPr>
                <p:nvPr/>
              </p:nvSpPr>
              <p:spPr bwMode="auto">
                <a:xfrm>
                  <a:off x="9766172" y="902677"/>
                  <a:ext cx="656492" cy="402176"/>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tx1"/>
                </a:solidFill>
                <a:ln w="19050"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a:endParaRPr>
                </a:p>
              </p:txBody>
            </p:sp>
            <p:sp>
              <p:nvSpPr>
                <p:cNvPr id="157" name="Freeform 13">
                  <a:extLst>
                    <a:ext uri="{FF2B5EF4-FFF2-40B4-BE49-F238E27FC236}">
                      <a16:creationId xmlns:a16="http://schemas.microsoft.com/office/drawing/2014/main" id="{9FAD4F4F-7319-4011-89CA-0B2C67D262F5}"/>
                    </a:ext>
                  </a:extLst>
                </p:cNvPr>
                <p:cNvSpPr/>
                <p:nvPr/>
              </p:nvSpPr>
              <p:spPr bwMode="auto">
                <a:xfrm rot="19542112">
                  <a:off x="9829968" y="1321533"/>
                  <a:ext cx="107491" cy="259598"/>
                </a:xfrm>
                <a:custGeom>
                  <a:avLst/>
                  <a:gdLst>
                    <a:gd name="connsiteX0" fmla="*/ 57150 w 183357"/>
                    <a:gd name="connsiteY0" fmla="*/ 519112 h 519112"/>
                    <a:gd name="connsiteX1" fmla="*/ 119063 w 183357"/>
                    <a:gd name="connsiteY1" fmla="*/ 469106 h 519112"/>
                    <a:gd name="connsiteX2" fmla="*/ 116682 w 183357"/>
                    <a:gd name="connsiteY2" fmla="*/ 126206 h 519112"/>
                    <a:gd name="connsiteX3" fmla="*/ 180975 w 183357"/>
                    <a:gd name="connsiteY3" fmla="*/ 192881 h 519112"/>
                    <a:gd name="connsiteX4" fmla="*/ 183357 w 183357"/>
                    <a:gd name="connsiteY4" fmla="*/ 2381 h 519112"/>
                    <a:gd name="connsiteX5" fmla="*/ 0 w 183357"/>
                    <a:gd name="connsiteY5" fmla="*/ 0 h 519112"/>
                    <a:gd name="connsiteX6" fmla="*/ 57150 w 183357"/>
                    <a:gd name="connsiteY6" fmla="*/ 64294 h 519112"/>
                    <a:gd name="connsiteX7" fmla="*/ 57150 w 183357"/>
                    <a:gd name="connsiteY7" fmla="*/ 519112 h 519112"/>
                    <a:gd name="connsiteX0" fmla="*/ 82549 w 208756"/>
                    <a:gd name="connsiteY0" fmla="*/ 519112 h 519112"/>
                    <a:gd name="connsiteX1" fmla="*/ 144462 w 208756"/>
                    <a:gd name="connsiteY1" fmla="*/ 469106 h 519112"/>
                    <a:gd name="connsiteX2" fmla="*/ 142081 w 208756"/>
                    <a:gd name="connsiteY2" fmla="*/ 126206 h 519112"/>
                    <a:gd name="connsiteX3" fmla="*/ 206374 w 208756"/>
                    <a:gd name="connsiteY3" fmla="*/ 192881 h 519112"/>
                    <a:gd name="connsiteX4" fmla="*/ 208756 w 208756"/>
                    <a:gd name="connsiteY4" fmla="*/ 2381 h 519112"/>
                    <a:gd name="connsiteX5" fmla="*/ 25399 w 208756"/>
                    <a:gd name="connsiteY5" fmla="*/ 0 h 519112"/>
                    <a:gd name="connsiteX6" fmla="*/ 82549 w 208756"/>
                    <a:gd name="connsiteY6" fmla="*/ 64294 h 519112"/>
                    <a:gd name="connsiteX7" fmla="*/ 82549 w 208756"/>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892" h="519112">
                      <a:moveTo>
                        <a:pt x="88685" y="519112"/>
                      </a:moveTo>
                      <a:lnTo>
                        <a:pt x="150598" y="469106"/>
                      </a:lnTo>
                      <a:cubicBezTo>
                        <a:pt x="109322" y="416718"/>
                        <a:pt x="20423" y="252413"/>
                        <a:pt x="148217" y="126206"/>
                      </a:cubicBezTo>
                      <a:lnTo>
                        <a:pt x="212510" y="192881"/>
                      </a:lnTo>
                      <a:lnTo>
                        <a:pt x="214892" y="2381"/>
                      </a:lnTo>
                      <a:lnTo>
                        <a:pt x="31535" y="0"/>
                      </a:lnTo>
                      <a:lnTo>
                        <a:pt x="88685" y="64294"/>
                      </a:lnTo>
                      <a:cubicBezTo>
                        <a:pt x="-97052" y="320675"/>
                        <a:pt x="62491" y="474663"/>
                        <a:pt x="88685" y="519112"/>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1600" spc="-50" dirty="0" err="1">
                    <a:solidFill>
                      <a:srgbClr val="002050"/>
                    </a:solidFill>
                    <a:latin typeface="Segoe UI" pitchFamily="34" charset="0"/>
                    <a:ea typeface="Segoe UI" pitchFamily="34" charset="0"/>
                    <a:cs typeface="Segoe UI" pitchFamily="34" charset="0"/>
                  </a:endParaRPr>
                </a:p>
              </p:txBody>
            </p:sp>
            <p:sp>
              <p:nvSpPr>
                <p:cNvPr id="158" name="Freeform 14">
                  <a:extLst>
                    <a:ext uri="{FF2B5EF4-FFF2-40B4-BE49-F238E27FC236}">
                      <a16:creationId xmlns:a16="http://schemas.microsoft.com/office/drawing/2014/main" id="{0ACB5F0A-7C19-4CA0-B400-099707E49B7F}"/>
                    </a:ext>
                  </a:extLst>
                </p:cNvPr>
                <p:cNvSpPr/>
                <p:nvPr/>
              </p:nvSpPr>
              <p:spPr bwMode="auto">
                <a:xfrm rot="603059" flipH="1" flipV="1">
                  <a:off x="10318870" y="1278438"/>
                  <a:ext cx="107491" cy="259598"/>
                </a:xfrm>
                <a:custGeom>
                  <a:avLst/>
                  <a:gdLst>
                    <a:gd name="connsiteX0" fmla="*/ 57150 w 183357"/>
                    <a:gd name="connsiteY0" fmla="*/ 519112 h 519112"/>
                    <a:gd name="connsiteX1" fmla="*/ 119063 w 183357"/>
                    <a:gd name="connsiteY1" fmla="*/ 469106 h 519112"/>
                    <a:gd name="connsiteX2" fmla="*/ 116682 w 183357"/>
                    <a:gd name="connsiteY2" fmla="*/ 126206 h 519112"/>
                    <a:gd name="connsiteX3" fmla="*/ 180975 w 183357"/>
                    <a:gd name="connsiteY3" fmla="*/ 192881 h 519112"/>
                    <a:gd name="connsiteX4" fmla="*/ 183357 w 183357"/>
                    <a:gd name="connsiteY4" fmla="*/ 2381 h 519112"/>
                    <a:gd name="connsiteX5" fmla="*/ 0 w 183357"/>
                    <a:gd name="connsiteY5" fmla="*/ 0 h 519112"/>
                    <a:gd name="connsiteX6" fmla="*/ 57150 w 183357"/>
                    <a:gd name="connsiteY6" fmla="*/ 64294 h 519112"/>
                    <a:gd name="connsiteX7" fmla="*/ 57150 w 183357"/>
                    <a:gd name="connsiteY7" fmla="*/ 519112 h 519112"/>
                    <a:gd name="connsiteX0" fmla="*/ 82549 w 208756"/>
                    <a:gd name="connsiteY0" fmla="*/ 519112 h 519112"/>
                    <a:gd name="connsiteX1" fmla="*/ 144462 w 208756"/>
                    <a:gd name="connsiteY1" fmla="*/ 469106 h 519112"/>
                    <a:gd name="connsiteX2" fmla="*/ 142081 w 208756"/>
                    <a:gd name="connsiteY2" fmla="*/ 126206 h 519112"/>
                    <a:gd name="connsiteX3" fmla="*/ 206374 w 208756"/>
                    <a:gd name="connsiteY3" fmla="*/ 192881 h 519112"/>
                    <a:gd name="connsiteX4" fmla="*/ 208756 w 208756"/>
                    <a:gd name="connsiteY4" fmla="*/ 2381 h 519112"/>
                    <a:gd name="connsiteX5" fmla="*/ 25399 w 208756"/>
                    <a:gd name="connsiteY5" fmla="*/ 0 h 519112"/>
                    <a:gd name="connsiteX6" fmla="*/ 82549 w 208756"/>
                    <a:gd name="connsiteY6" fmla="*/ 64294 h 519112"/>
                    <a:gd name="connsiteX7" fmla="*/ 82549 w 208756"/>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 name="connsiteX0" fmla="*/ 88685 w 214892"/>
                    <a:gd name="connsiteY0" fmla="*/ 519112 h 519112"/>
                    <a:gd name="connsiteX1" fmla="*/ 150598 w 214892"/>
                    <a:gd name="connsiteY1" fmla="*/ 469106 h 519112"/>
                    <a:gd name="connsiteX2" fmla="*/ 148217 w 214892"/>
                    <a:gd name="connsiteY2" fmla="*/ 126206 h 519112"/>
                    <a:gd name="connsiteX3" fmla="*/ 212510 w 214892"/>
                    <a:gd name="connsiteY3" fmla="*/ 192881 h 519112"/>
                    <a:gd name="connsiteX4" fmla="*/ 214892 w 214892"/>
                    <a:gd name="connsiteY4" fmla="*/ 2381 h 519112"/>
                    <a:gd name="connsiteX5" fmla="*/ 31535 w 214892"/>
                    <a:gd name="connsiteY5" fmla="*/ 0 h 519112"/>
                    <a:gd name="connsiteX6" fmla="*/ 88685 w 214892"/>
                    <a:gd name="connsiteY6" fmla="*/ 64294 h 519112"/>
                    <a:gd name="connsiteX7" fmla="*/ 88685 w 214892"/>
                    <a:gd name="connsiteY7" fmla="*/ 519112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892" h="519112">
                      <a:moveTo>
                        <a:pt x="88685" y="519112"/>
                      </a:moveTo>
                      <a:lnTo>
                        <a:pt x="150598" y="469106"/>
                      </a:lnTo>
                      <a:cubicBezTo>
                        <a:pt x="109322" y="416718"/>
                        <a:pt x="20423" y="252413"/>
                        <a:pt x="148217" y="126206"/>
                      </a:cubicBezTo>
                      <a:lnTo>
                        <a:pt x="212510" y="192881"/>
                      </a:lnTo>
                      <a:lnTo>
                        <a:pt x="214892" y="2381"/>
                      </a:lnTo>
                      <a:lnTo>
                        <a:pt x="31535" y="0"/>
                      </a:lnTo>
                      <a:lnTo>
                        <a:pt x="88685" y="64294"/>
                      </a:lnTo>
                      <a:cubicBezTo>
                        <a:pt x="-97052" y="320675"/>
                        <a:pt x="62491" y="474663"/>
                        <a:pt x="88685" y="519112"/>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1600" spc="-50" dirty="0" err="1">
                    <a:solidFill>
                      <a:srgbClr val="002050"/>
                    </a:solidFill>
                    <a:latin typeface="Segoe UI" pitchFamily="34" charset="0"/>
                    <a:ea typeface="Segoe UI" pitchFamily="34" charset="0"/>
                    <a:cs typeface="Segoe UI" pitchFamily="34" charset="0"/>
                  </a:endParaRPr>
                </a:p>
              </p:txBody>
            </p:sp>
            <p:pic>
              <p:nvPicPr>
                <p:cNvPr id="159" name="Graphic 158" descr="Bar chart">
                  <a:extLst>
                    <a:ext uri="{FF2B5EF4-FFF2-40B4-BE49-F238E27FC236}">
                      <a16:creationId xmlns:a16="http://schemas.microsoft.com/office/drawing/2014/main" id="{A3E48CDA-3CA9-4F17-B12B-52FE6C11FC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6592" y="966182"/>
                  <a:ext cx="304410" cy="304410"/>
                </a:xfrm>
                <a:prstGeom prst="rect">
                  <a:avLst/>
                </a:prstGeom>
              </p:spPr>
            </p:pic>
            <p:pic>
              <p:nvPicPr>
                <p:cNvPr id="160" name="Graphic 159" descr="Bar chart">
                  <a:extLst>
                    <a:ext uri="{FF2B5EF4-FFF2-40B4-BE49-F238E27FC236}">
                      <a16:creationId xmlns:a16="http://schemas.microsoft.com/office/drawing/2014/main" id="{3671BE08-7C5E-48C6-B253-957DB3C8C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80503" y="1326710"/>
                  <a:ext cx="304410" cy="304410"/>
                </a:xfrm>
                <a:prstGeom prst="rect">
                  <a:avLst/>
                </a:prstGeom>
              </p:spPr>
            </p:pic>
          </p:grpSp>
        </p:grpSp>
        <p:sp>
          <p:nvSpPr>
            <p:cNvPr id="162" name="Text Placeholder 5">
              <a:extLst>
                <a:ext uri="{FF2B5EF4-FFF2-40B4-BE49-F238E27FC236}">
                  <a16:creationId xmlns:a16="http://schemas.microsoft.com/office/drawing/2014/main" id="{61D232B0-24A8-4254-996D-9C91A171922D}"/>
                </a:ext>
              </a:extLst>
            </p:cNvPr>
            <p:cNvSpPr txBox="1">
              <a:spLocks/>
            </p:cNvSpPr>
            <p:nvPr/>
          </p:nvSpPr>
          <p:spPr>
            <a:xfrm>
              <a:off x="6907977" y="4732797"/>
              <a:ext cx="4672067" cy="510524"/>
            </a:xfrm>
            <a:prstGeom prst="rect">
              <a:avLst/>
            </a:prstGeom>
          </p:spPr>
          <p:txBody>
            <a:bodyPr vert="horz" wrap="square" lIns="146284" tIns="91427" rIns="146284" bIns="91427" rtlCol="0" anchor="ctr">
              <a:noAutofit/>
            </a:bodyPr>
            <a:lstStyle>
              <a:defPPr>
                <a:defRPr lang="en-US"/>
              </a:defPPr>
              <a:lvl1pPr marR="0" lvl="0" indent="0" defTabSz="914367" fontAlgn="auto">
                <a:lnSpc>
                  <a:spcPct val="90000"/>
                </a:lnSpc>
                <a:spcBef>
                  <a:spcPts val="0"/>
                </a:spcBef>
                <a:spcAft>
                  <a:spcPts val="0"/>
                </a:spcAft>
                <a:buClrTx/>
                <a:buSzPct val="90000"/>
                <a:buFont typeface="Wingdings" panose="05000000000000000000" pitchFamily="2" charset="2"/>
                <a:buNone/>
                <a:tabLst/>
                <a:defRPr sz="2353" spc="0" baseline="0">
                  <a:solidFill>
                    <a:srgbClr val="0070C0"/>
                  </a:solidFill>
                </a:defRPr>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gradFill>
                    <a:gsLst>
                      <a:gs pos="1250">
                        <a:schemeClr val="tx1"/>
                      </a:gs>
                      <a:gs pos="100000">
                        <a:schemeClr val="tx1"/>
                      </a:gs>
                    </a:gsLst>
                    <a:lin ang="5400000" scaled="0"/>
                  </a:gradFill>
                </a:defRPr>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gradFill>
                    <a:gsLst>
                      <a:gs pos="1250">
                        <a:schemeClr val="tx1"/>
                      </a:gs>
                      <a:gs pos="100000">
                        <a:schemeClr val="tx1"/>
                      </a:gs>
                    </a:gsLst>
                    <a:lin ang="5400000" scaled="0"/>
                  </a:gradFill>
                </a:defRPr>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gradFill>
                    <a:gsLst>
                      <a:gs pos="1250">
                        <a:schemeClr val="tx1"/>
                      </a:gs>
                      <a:gs pos="100000">
                        <a:schemeClr val="tx1"/>
                      </a:gs>
                    </a:gsLst>
                    <a:lin ang="5400000" scaled="0"/>
                  </a:gradFill>
                </a:defRPr>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alt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Move to the cloud on your terms</a:t>
              </a:r>
            </a:p>
          </p:txBody>
        </p:sp>
      </p:grpSp>
      <p:sp>
        <p:nvSpPr>
          <p:cNvPr id="163" name="Rectangle 162">
            <a:extLst>
              <a:ext uri="{FF2B5EF4-FFF2-40B4-BE49-F238E27FC236}">
                <a16:creationId xmlns:a16="http://schemas.microsoft.com/office/drawing/2014/main" id="{DCEC251A-9F65-4E38-BD49-BD484AC70E9C}"/>
              </a:ext>
            </a:extLst>
          </p:cNvPr>
          <p:cNvSpPr/>
          <p:nvPr/>
        </p:nvSpPr>
        <p:spPr bwMode="auto">
          <a:xfrm>
            <a:off x="5940856" y="2581543"/>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grpSp>
        <p:nvGrpSpPr>
          <p:cNvPr id="18" name="Group 17"/>
          <p:cNvGrpSpPr/>
          <p:nvPr/>
        </p:nvGrpSpPr>
        <p:grpSpPr>
          <a:xfrm>
            <a:off x="5751629" y="3664609"/>
            <a:ext cx="4900033" cy="808248"/>
            <a:chOff x="6173472" y="3584753"/>
            <a:chExt cx="4900728" cy="808363"/>
          </a:xfrm>
        </p:grpSpPr>
        <p:grpSp>
          <p:nvGrpSpPr>
            <p:cNvPr id="11" name="Group 10"/>
            <p:cNvGrpSpPr/>
            <p:nvPr/>
          </p:nvGrpSpPr>
          <p:grpSpPr>
            <a:xfrm>
              <a:off x="6173472" y="3631290"/>
              <a:ext cx="712787" cy="712787"/>
              <a:chOff x="6343194" y="3598686"/>
              <a:chExt cx="712787" cy="712787"/>
            </a:xfrm>
          </p:grpSpPr>
          <p:sp>
            <p:nvSpPr>
              <p:cNvPr id="148" name="Oval 147"/>
              <p:cNvSpPr/>
              <p:nvPr/>
            </p:nvSpPr>
            <p:spPr bwMode="auto">
              <a:xfrm>
                <a:off x="6343194" y="3598686"/>
                <a:ext cx="712787" cy="712787"/>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pic>
            <p:nvPicPr>
              <p:cNvPr id="80" name="Graphic 79" descr="List">
                <a:extLst>
                  <a:ext uri="{FF2B5EF4-FFF2-40B4-BE49-F238E27FC236}">
                    <a16:creationId xmlns:a16="http://schemas.microsoft.com/office/drawing/2014/main" id="{FB1059D5-0F1F-4B59-B36B-DF8C900C4A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35449" y="3696603"/>
                <a:ext cx="542316" cy="542316"/>
              </a:xfrm>
              <a:prstGeom prst="rect">
                <a:avLst/>
              </a:prstGeom>
            </p:spPr>
          </p:pic>
        </p:grpSp>
        <p:sp>
          <p:nvSpPr>
            <p:cNvPr id="161" name="Text Placeholder 5">
              <a:extLst>
                <a:ext uri="{FF2B5EF4-FFF2-40B4-BE49-F238E27FC236}">
                  <a16:creationId xmlns:a16="http://schemas.microsoft.com/office/drawing/2014/main" id="{130D5F0F-1287-419E-8B59-66BE9F0A31FC}"/>
                </a:ext>
              </a:extLst>
            </p:cNvPr>
            <p:cNvSpPr txBox="1">
              <a:spLocks/>
            </p:cNvSpPr>
            <p:nvPr/>
          </p:nvSpPr>
          <p:spPr>
            <a:xfrm>
              <a:off x="6907977" y="3584753"/>
              <a:ext cx="4166223" cy="808363"/>
            </a:xfrm>
            <a:prstGeom prst="rect">
              <a:avLst/>
            </a:prstGeom>
          </p:spPr>
          <p:txBody>
            <a:bodyPr vert="horz" wrap="square" lIns="146284" tIns="91427" rIns="146284" bIns="91427" rtlCol="0" anchor="ctr">
              <a:no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0"/>
                </a:spcBef>
                <a:buNone/>
                <a:defRPr/>
              </a:pPr>
              <a:r>
                <a:rPr 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Compatible with SSRS</a:t>
              </a:r>
            </a:p>
          </p:txBody>
        </p:sp>
      </p:grpSp>
      <p:sp>
        <p:nvSpPr>
          <p:cNvPr id="2" name="Rectangle 1">
            <a:extLst>
              <a:ext uri="{FF2B5EF4-FFF2-40B4-BE49-F238E27FC236}">
                <a16:creationId xmlns:a16="http://schemas.microsoft.com/office/drawing/2014/main" id="{E97C24F7-EF49-4780-926C-822E983CCFB7}"/>
              </a:ext>
            </a:extLst>
          </p:cNvPr>
          <p:cNvSpPr/>
          <p:nvPr/>
        </p:nvSpPr>
        <p:spPr bwMode="auto">
          <a:xfrm>
            <a:off x="5836241" y="2652981"/>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sp>
        <p:nvSpPr>
          <p:cNvPr id="6" name="Text Placeholder 5"/>
          <p:cNvSpPr>
            <a:spLocks noGrp="1"/>
          </p:cNvSpPr>
          <p:nvPr>
            <p:ph type="body" sz="quarter" idx="4294967295"/>
          </p:nvPr>
        </p:nvSpPr>
        <p:spPr>
          <a:xfrm>
            <a:off x="6417206" y="2683530"/>
            <a:ext cx="4802279" cy="510464"/>
          </a:xfrm>
          <a:prstGeom prst="rect">
            <a:avLst/>
          </a:prstGeom>
        </p:spPr>
        <p:txBody>
          <a:bodyPr vert="horz" wrap="square" lIns="146284" tIns="91427" rIns="146284" bIns="91427" rtlCol="0" anchor="ctr">
            <a:noAutofit/>
          </a:bodyPr>
          <a:lstStyle/>
          <a:p>
            <a:pPr marL="0" indent="0">
              <a:spcBef>
                <a:spcPts val="0"/>
              </a:spcBef>
              <a:buNone/>
            </a:pPr>
            <a:r>
              <a:rPr lang="en-US" sz="2400" dirty="0">
                <a:gradFill>
                  <a:gsLst>
                    <a:gs pos="5439">
                      <a:srgbClr val="0078D7"/>
                    </a:gs>
                    <a:gs pos="100000">
                      <a:srgbClr val="0078D7"/>
                    </a:gs>
                  </a:gsLst>
                  <a:lin ang="5400000" scaled="0"/>
                </a:gradFill>
                <a:latin typeface="Segoe UI Light" panose="020B0502040204020203" pitchFamily="34" charset="0"/>
                <a:cs typeface="Segoe UI Light" panose="020B0502040204020203" pitchFamily="34" charset="0"/>
              </a:rPr>
              <a:t>Keep Power BI reports on-premises</a:t>
            </a:r>
          </a:p>
        </p:txBody>
      </p:sp>
      <p:grpSp>
        <p:nvGrpSpPr>
          <p:cNvPr id="10" name="Group 9"/>
          <p:cNvGrpSpPr/>
          <p:nvPr/>
        </p:nvGrpSpPr>
        <p:grpSpPr>
          <a:xfrm>
            <a:off x="5688529" y="2582776"/>
            <a:ext cx="712686" cy="712686"/>
            <a:chOff x="6343194" y="2630913"/>
            <a:chExt cx="712787" cy="712787"/>
          </a:xfrm>
        </p:grpSpPr>
        <p:sp>
          <p:nvSpPr>
            <p:cNvPr id="9" name="Oval 8"/>
            <p:cNvSpPr/>
            <p:nvPr/>
          </p:nvSpPr>
          <p:spPr bwMode="auto">
            <a:xfrm>
              <a:off x="6343194" y="2630913"/>
              <a:ext cx="712787" cy="712787"/>
            </a:xfrm>
            <a:prstGeom prst="ellipse">
              <a:avLst/>
            </a:prstGeom>
            <a:solidFill>
              <a:srgbClr val="F8F8F8"/>
            </a:solidFill>
            <a:ln w="4762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pic>
          <p:nvPicPr>
            <p:cNvPr id="3" name="Graphic 2" descr="Bar chart">
              <a:extLst>
                <a:ext uri="{FF2B5EF4-FFF2-40B4-BE49-F238E27FC236}">
                  <a16:creationId xmlns:a16="http://schemas.microsoft.com/office/drawing/2014/main" id="{4EBDB441-4248-4E7C-BF7F-82108B0E84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1995" y="2708031"/>
              <a:ext cx="563612" cy="563612"/>
            </a:xfrm>
            <a:prstGeom prst="rect">
              <a:avLst/>
            </a:prstGeom>
          </p:spPr>
        </p:pic>
      </p:grpSp>
      <p:sp>
        <p:nvSpPr>
          <p:cNvPr id="8" name="Rectangle 7">
            <a:extLst>
              <a:ext uri="{FF2B5EF4-FFF2-40B4-BE49-F238E27FC236}">
                <a16:creationId xmlns:a16="http://schemas.microsoft.com/office/drawing/2014/main" id="{C04590B6-CE6A-403B-B165-FE903250EB8B}"/>
              </a:ext>
            </a:extLst>
          </p:cNvPr>
          <p:cNvSpPr/>
          <p:nvPr/>
        </p:nvSpPr>
        <p:spPr bwMode="auto">
          <a:xfrm>
            <a:off x="109883" y="2398473"/>
            <a:ext cx="5585474" cy="32320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grpSp>
        <p:nvGrpSpPr>
          <p:cNvPr id="83" name="Group 82">
            <a:extLst>
              <a:ext uri="{FF2B5EF4-FFF2-40B4-BE49-F238E27FC236}">
                <a16:creationId xmlns:a16="http://schemas.microsoft.com/office/drawing/2014/main" id="{6C7F29CC-4C4E-4D8A-89BC-0B7FD9CBC426}"/>
              </a:ext>
            </a:extLst>
          </p:cNvPr>
          <p:cNvGrpSpPr/>
          <p:nvPr/>
        </p:nvGrpSpPr>
        <p:grpSpPr>
          <a:xfrm>
            <a:off x="191461" y="1737305"/>
            <a:ext cx="5840623" cy="4871947"/>
            <a:chOff x="5847453" y="997569"/>
            <a:chExt cx="6084621" cy="5178289"/>
          </a:xfrm>
        </p:grpSpPr>
        <p:grpSp>
          <p:nvGrpSpPr>
            <p:cNvPr id="84" name="Group 83">
              <a:extLst>
                <a:ext uri="{FF2B5EF4-FFF2-40B4-BE49-F238E27FC236}">
                  <a16:creationId xmlns:a16="http://schemas.microsoft.com/office/drawing/2014/main" id="{9ED0FACE-481F-4283-9CC3-EFC4E2D1E086}"/>
                </a:ext>
              </a:extLst>
            </p:cNvPr>
            <p:cNvGrpSpPr/>
            <p:nvPr/>
          </p:nvGrpSpPr>
          <p:grpSpPr>
            <a:xfrm>
              <a:off x="5847453" y="997569"/>
              <a:ext cx="6084621" cy="5178289"/>
              <a:chOff x="792955" y="4956918"/>
              <a:chExt cx="993149" cy="1193238"/>
            </a:xfrm>
          </p:grpSpPr>
          <p:sp>
            <p:nvSpPr>
              <p:cNvPr id="130" name="Rectangle 129">
                <a:extLst>
                  <a:ext uri="{FF2B5EF4-FFF2-40B4-BE49-F238E27FC236}">
                    <a16:creationId xmlns:a16="http://schemas.microsoft.com/office/drawing/2014/main" id="{D14C2F92-06ED-45D3-8536-ED5CD3748F5B}"/>
                  </a:ext>
                </a:extLst>
              </p:cNvPr>
              <p:cNvSpPr/>
              <p:nvPr/>
            </p:nvSpPr>
            <p:spPr bwMode="auto">
              <a:xfrm>
                <a:off x="792955" y="4956918"/>
                <a:ext cx="993149" cy="119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Semilight"/>
                </a:endParaRPr>
              </a:p>
            </p:txBody>
          </p:sp>
          <p:grpSp>
            <p:nvGrpSpPr>
              <p:cNvPr id="131" name="Group 130">
                <a:extLst>
                  <a:ext uri="{FF2B5EF4-FFF2-40B4-BE49-F238E27FC236}">
                    <a16:creationId xmlns:a16="http://schemas.microsoft.com/office/drawing/2014/main" id="{A28B48F8-81B7-4110-BF8D-4F4CABE8685F}"/>
                  </a:ext>
                </a:extLst>
              </p:cNvPr>
              <p:cNvGrpSpPr>
                <a:grpSpLocks noChangeAspect="1"/>
              </p:cNvGrpSpPr>
              <p:nvPr/>
            </p:nvGrpSpPr>
            <p:grpSpPr>
              <a:xfrm>
                <a:off x="944070" y="5244395"/>
                <a:ext cx="689871" cy="611361"/>
                <a:chOff x="1070724" y="4002425"/>
                <a:chExt cx="237467" cy="210443"/>
              </a:xfrm>
            </p:grpSpPr>
            <p:sp>
              <p:nvSpPr>
                <p:cNvPr id="132" name="Rectangle 56">
                  <a:extLst>
                    <a:ext uri="{FF2B5EF4-FFF2-40B4-BE49-F238E27FC236}">
                      <a16:creationId xmlns:a16="http://schemas.microsoft.com/office/drawing/2014/main" id="{8F70B12F-D929-4F46-80AE-2BCE8F70E48B}"/>
                    </a:ext>
                  </a:extLst>
                </p:cNvPr>
                <p:cNvSpPr>
                  <a:spLocks noChangeArrowheads="1"/>
                </p:cNvSpPr>
                <p:nvPr/>
              </p:nvSpPr>
              <p:spPr bwMode="auto">
                <a:xfrm>
                  <a:off x="1141132" y="4002425"/>
                  <a:ext cx="131716" cy="210443"/>
                </a:xfrm>
                <a:prstGeom prst="rect">
                  <a:avLst/>
                </a:prstGeom>
                <a:noFill/>
                <a:ln w="2222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133" name="Freeform 57">
                  <a:extLst>
                    <a:ext uri="{FF2B5EF4-FFF2-40B4-BE49-F238E27FC236}">
                      <a16:creationId xmlns:a16="http://schemas.microsoft.com/office/drawing/2014/main" id="{596B7788-EF4D-4FE0-B3C1-8D46E2A0329C}"/>
                    </a:ext>
                  </a:extLst>
                </p:cNvPr>
                <p:cNvSpPr>
                  <a:spLocks/>
                </p:cNvSpPr>
                <p:nvPr/>
              </p:nvSpPr>
              <p:spPr bwMode="auto">
                <a:xfrm>
                  <a:off x="107072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134" name="Freeform 58">
                  <a:extLst>
                    <a:ext uri="{FF2B5EF4-FFF2-40B4-BE49-F238E27FC236}">
                      <a16:creationId xmlns:a16="http://schemas.microsoft.com/office/drawing/2014/main" id="{975EB3A0-F33D-401D-9470-760ED39FC574}"/>
                    </a:ext>
                  </a:extLst>
                </p:cNvPr>
                <p:cNvSpPr>
                  <a:spLocks/>
                </p:cNvSpPr>
                <p:nvPr/>
              </p:nvSpPr>
              <p:spPr bwMode="auto">
                <a:xfrm>
                  <a:off x="12753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35" name="Freeform 59">
                  <a:extLst>
                    <a:ext uri="{FF2B5EF4-FFF2-40B4-BE49-F238E27FC236}">
                      <a16:creationId xmlns:a16="http://schemas.microsoft.com/office/drawing/2014/main" id="{BFB734FC-C826-43FD-BB10-B98D274DE246}"/>
                    </a:ext>
                  </a:extLst>
                </p:cNvPr>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37" name="Rectangle 66">
                  <a:extLst>
                    <a:ext uri="{FF2B5EF4-FFF2-40B4-BE49-F238E27FC236}">
                      <a16:creationId xmlns:a16="http://schemas.microsoft.com/office/drawing/2014/main" id="{8510D948-CF7C-4D75-8822-E28AB1C18470}"/>
                    </a:ext>
                  </a:extLst>
                </p:cNvPr>
                <p:cNvSpPr>
                  <a:spLocks noChangeArrowheads="1"/>
                </p:cNvSpPr>
                <p:nvPr/>
              </p:nvSpPr>
              <p:spPr bwMode="auto">
                <a:xfrm>
                  <a:off x="1283171" y="4131296"/>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138" name="Rectangle 67">
                  <a:extLst>
                    <a:ext uri="{FF2B5EF4-FFF2-40B4-BE49-F238E27FC236}">
                      <a16:creationId xmlns:a16="http://schemas.microsoft.com/office/drawing/2014/main" id="{30B9E741-B754-4E16-8666-65C7C96E2E5F}"/>
                    </a:ext>
                  </a:extLst>
                </p:cNvPr>
                <p:cNvSpPr>
                  <a:spLocks noChangeArrowheads="1"/>
                </p:cNvSpPr>
                <p:nvPr/>
              </p:nvSpPr>
              <p:spPr bwMode="auto">
                <a:xfrm>
                  <a:off x="1283171" y="4159351"/>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39" name="Rectangle 76">
                  <a:extLst>
                    <a:ext uri="{FF2B5EF4-FFF2-40B4-BE49-F238E27FC236}">
                      <a16:creationId xmlns:a16="http://schemas.microsoft.com/office/drawing/2014/main" id="{9BAEF592-4E20-41F2-B010-22931CB60B01}"/>
                    </a:ext>
                  </a:extLst>
                </p:cNvPr>
                <p:cNvSpPr>
                  <a:spLocks noChangeArrowheads="1"/>
                </p:cNvSpPr>
                <p:nvPr/>
              </p:nvSpPr>
              <p:spPr bwMode="auto">
                <a:xfrm>
                  <a:off x="1089108" y="4075946"/>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0" name="Rectangle 77">
                  <a:extLst>
                    <a:ext uri="{FF2B5EF4-FFF2-40B4-BE49-F238E27FC236}">
                      <a16:creationId xmlns:a16="http://schemas.microsoft.com/office/drawing/2014/main" id="{442542A6-619F-495A-B993-DA0AE26BE452}"/>
                    </a:ext>
                  </a:extLst>
                </p:cNvPr>
                <p:cNvSpPr>
                  <a:spLocks noChangeArrowheads="1"/>
                </p:cNvSpPr>
                <p:nvPr/>
              </p:nvSpPr>
              <p:spPr bwMode="auto">
                <a:xfrm>
                  <a:off x="1089108" y="4104000"/>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1" name="Rectangle 78">
                  <a:extLst>
                    <a:ext uri="{FF2B5EF4-FFF2-40B4-BE49-F238E27FC236}">
                      <a16:creationId xmlns:a16="http://schemas.microsoft.com/office/drawing/2014/main" id="{C9D6449D-8BE1-4A1E-BD56-E9C91EE0B521}"/>
                    </a:ext>
                  </a:extLst>
                </p:cNvPr>
                <p:cNvSpPr>
                  <a:spLocks noChangeArrowheads="1"/>
                </p:cNvSpPr>
                <p:nvPr/>
              </p:nvSpPr>
              <p:spPr bwMode="auto">
                <a:xfrm>
                  <a:off x="1089108" y="4130119"/>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2" name="Rectangle 79">
                  <a:extLst>
                    <a:ext uri="{FF2B5EF4-FFF2-40B4-BE49-F238E27FC236}">
                      <a16:creationId xmlns:a16="http://schemas.microsoft.com/office/drawing/2014/main" id="{6780AE00-A99F-45E9-84EC-A39B53339634}"/>
                    </a:ext>
                  </a:extLst>
                </p:cNvPr>
                <p:cNvSpPr>
                  <a:spLocks noChangeArrowheads="1"/>
                </p:cNvSpPr>
                <p:nvPr/>
              </p:nvSpPr>
              <p:spPr bwMode="auto">
                <a:xfrm>
                  <a:off x="1118129" y="4075946"/>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3" name="Rectangle 80">
                  <a:extLst>
                    <a:ext uri="{FF2B5EF4-FFF2-40B4-BE49-F238E27FC236}">
                      <a16:creationId xmlns:a16="http://schemas.microsoft.com/office/drawing/2014/main" id="{1B7328BB-DF9D-4259-9E56-8A84CF83DC65}"/>
                    </a:ext>
                  </a:extLst>
                </p:cNvPr>
                <p:cNvSpPr>
                  <a:spLocks noChangeArrowheads="1"/>
                </p:cNvSpPr>
                <p:nvPr/>
              </p:nvSpPr>
              <p:spPr bwMode="auto">
                <a:xfrm>
                  <a:off x="1118129" y="4104000"/>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4" name="Rectangle 81">
                  <a:extLst>
                    <a:ext uri="{FF2B5EF4-FFF2-40B4-BE49-F238E27FC236}">
                      <a16:creationId xmlns:a16="http://schemas.microsoft.com/office/drawing/2014/main" id="{AEA915C6-04A2-482C-A8F2-E17885FBDD45}"/>
                    </a:ext>
                  </a:extLst>
                </p:cNvPr>
                <p:cNvSpPr>
                  <a:spLocks noChangeArrowheads="1"/>
                </p:cNvSpPr>
                <p:nvPr/>
              </p:nvSpPr>
              <p:spPr bwMode="auto">
                <a:xfrm>
                  <a:off x="1118129" y="4130119"/>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5" name="Rectangle 82">
                  <a:extLst>
                    <a:ext uri="{FF2B5EF4-FFF2-40B4-BE49-F238E27FC236}">
                      <a16:creationId xmlns:a16="http://schemas.microsoft.com/office/drawing/2014/main" id="{90E64E6F-1431-4B74-A182-F171CA3E7795}"/>
                    </a:ext>
                  </a:extLst>
                </p:cNvPr>
                <p:cNvSpPr>
                  <a:spLocks noChangeArrowheads="1"/>
                </p:cNvSpPr>
                <p:nvPr/>
              </p:nvSpPr>
              <p:spPr bwMode="auto">
                <a:xfrm>
                  <a:off x="1089108" y="4158174"/>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46" name="Rectangle 83">
                  <a:extLst>
                    <a:ext uri="{FF2B5EF4-FFF2-40B4-BE49-F238E27FC236}">
                      <a16:creationId xmlns:a16="http://schemas.microsoft.com/office/drawing/2014/main" id="{E921C576-7338-4890-9805-439CA69CC69F}"/>
                    </a:ext>
                  </a:extLst>
                </p:cNvPr>
                <p:cNvSpPr>
                  <a:spLocks noChangeArrowheads="1"/>
                </p:cNvSpPr>
                <p:nvPr/>
              </p:nvSpPr>
              <p:spPr bwMode="auto">
                <a:xfrm>
                  <a:off x="1118129" y="4158174"/>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grpSp>
        </p:grpSp>
        <p:grpSp>
          <p:nvGrpSpPr>
            <p:cNvPr id="85" name="Group 84">
              <a:extLst>
                <a:ext uri="{FF2B5EF4-FFF2-40B4-BE49-F238E27FC236}">
                  <a16:creationId xmlns:a16="http://schemas.microsoft.com/office/drawing/2014/main" id="{E0C1C73E-DFBF-4891-A89F-C23780916742}"/>
                </a:ext>
              </a:extLst>
            </p:cNvPr>
            <p:cNvGrpSpPr/>
            <p:nvPr/>
          </p:nvGrpSpPr>
          <p:grpSpPr>
            <a:xfrm>
              <a:off x="6553201" y="2026908"/>
              <a:ext cx="4654066" cy="3108604"/>
              <a:chOff x="6553201" y="2026908"/>
              <a:chExt cx="4654066" cy="3108604"/>
            </a:xfrm>
          </p:grpSpPr>
          <p:grpSp>
            <p:nvGrpSpPr>
              <p:cNvPr id="86" name="Group 85">
                <a:extLst>
                  <a:ext uri="{FF2B5EF4-FFF2-40B4-BE49-F238E27FC236}">
                    <a16:creationId xmlns:a16="http://schemas.microsoft.com/office/drawing/2014/main" id="{C329E390-5110-493C-813B-DCCA90E8A35A}"/>
                  </a:ext>
                </a:extLst>
              </p:cNvPr>
              <p:cNvGrpSpPr/>
              <p:nvPr/>
            </p:nvGrpSpPr>
            <p:grpSpPr>
              <a:xfrm>
                <a:off x="8204991" y="2564911"/>
                <a:ext cx="2162157" cy="1505332"/>
                <a:chOff x="8204991" y="2834540"/>
                <a:chExt cx="2162157" cy="1505332"/>
              </a:xfrm>
            </p:grpSpPr>
            <p:grpSp>
              <p:nvGrpSpPr>
                <p:cNvPr id="100" name="Group 99">
                  <a:extLst>
                    <a:ext uri="{FF2B5EF4-FFF2-40B4-BE49-F238E27FC236}">
                      <a16:creationId xmlns:a16="http://schemas.microsoft.com/office/drawing/2014/main" id="{548B21E8-2E8A-4A58-9E33-B213C5D60644}"/>
                    </a:ext>
                  </a:extLst>
                </p:cNvPr>
                <p:cNvGrpSpPr/>
                <p:nvPr/>
              </p:nvGrpSpPr>
              <p:grpSpPr>
                <a:xfrm>
                  <a:off x="8287785" y="3263888"/>
                  <a:ext cx="1697691" cy="374806"/>
                  <a:chOff x="8514905" y="3061767"/>
                  <a:chExt cx="1731733" cy="382322"/>
                </a:xfrm>
              </p:grpSpPr>
              <p:sp>
                <p:nvSpPr>
                  <p:cNvPr id="115" name="TextBox 114">
                    <a:extLst>
                      <a:ext uri="{FF2B5EF4-FFF2-40B4-BE49-F238E27FC236}">
                        <a16:creationId xmlns:a16="http://schemas.microsoft.com/office/drawing/2014/main" id="{FC082697-ABB1-446A-9D9A-97BBC5A4226B}"/>
                      </a:ext>
                    </a:extLst>
                  </p:cNvPr>
                  <p:cNvSpPr txBox="1"/>
                  <p:nvPr/>
                </p:nvSpPr>
                <p:spPr>
                  <a:xfrm>
                    <a:off x="8775568" y="3061767"/>
                    <a:ext cx="1471070" cy="382322"/>
                  </a:xfrm>
                  <a:prstGeom prst="rect">
                    <a:avLst/>
                  </a:prstGeom>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SSRS reports</a:t>
                    </a:r>
                  </a:p>
                </p:txBody>
              </p:sp>
              <p:grpSp>
                <p:nvGrpSpPr>
                  <p:cNvPr id="116" name="Group 4">
                    <a:extLst>
                      <a:ext uri="{FF2B5EF4-FFF2-40B4-BE49-F238E27FC236}">
                        <a16:creationId xmlns:a16="http://schemas.microsoft.com/office/drawing/2014/main" id="{710C72AE-FC6A-40BA-9BF4-E5C78D3D722E}"/>
                      </a:ext>
                    </a:extLst>
                  </p:cNvPr>
                  <p:cNvGrpSpPr>
                    <a:grpSpLocks noChangeAspect="1"/>
                  </p:cNvGrpSpPr>
                  <p:nvPr/>
                </p:nvGrpSpPr>
                <p:grpSpPr bwMode="auto">
                  <a:xfrm>
                    <a:off x="8514905" y="3119659"/>
                    <a:ext cx="190652" cy="254202"/>
                    <a:chOff x="3814" y="2064"/>
                    <a:chExt cx="210" cy="280"/>
                  </a:xfrm>
                  <a:solidFill>
                    <a:schemeClr val="tx1">
                      <a:lumMod val="60000"/>
                      <a:lumOff val="40000"/>
                    </a:schemeClr>
                  </a:solidFill>
                </p:grpSpPr>
                <p:sp>
                  <p:nvSpPr>
                    <p:cNvPr id="117" name="Freeform 5">
                      <a:extLst>
                        <a:ext uri="{FF2B5EF4-FFF2-40B4-BE49-F238E27FC236}">
                          <a16:creationId xmlns:a16="http://schemas.microsoft.com/office/drawing/2014/main" id="{A0B0BB41-804C-4E03-8842-D6381CFBC0DC}"/>
                        </a:ext>
                      </a:extLst>
                    </p:cNvPr>
                    <p:cNvSpPr>
                      <a:spLocks/>
                    </p:cNvSpPr>
                    <p:nvPr/>
                  </p:nvSpPr>
                  <p:spPr bwMode="auto">
                    <a:xfrm>
                      <a:off x="3814" y="2103"/>
                      <a:ext cx="171" cy="241"/>
                    </a:xfrm>
                    <a:custGeom>
                      <a:avLst/>
                      <a:gdLst>
                        <a:gd name="T0" fmla="*/ 171 w 171"/>
                        <a:gd name="T1" fmla="*/ 241 h 241"/>
                        <a:gd name="T2" fmla="*/ 0 w 171"/>
                        <a:gd name="T3" fmla="*/ 241 h 241"/>
                        <a:gd name="T4" fmla="*/ 0 w 171"/>
                        <a:gd name="T5" fmla="*/ 0 h 241"/>
                        <a:gd name="T6" fmla="*/ 29 w 171"/>
                        <a:gd name="T7" fmla="*/ 0 h 241"/>
                        <a:gd name="T8" fmla="*/ 29 w 171"/>
                        <a:gd name="T9" fmla="*/ 14 h 241"/>
                        <a:gd name="T10" fmla="*/ 13 w 171"/>
                        <a:gd name="T11" fmla="*/ 14 h 241"/>
                        <a:gd name="T12" fmla="*/ 13 w 171"/>
                        <a:gd name="T13" fmla="*/ 228 h 241"/>
                        <a:gd name="T14" fmla="*/ 158 w 171"/>
                        <a:gd name="T15" fmla="*/ 228 h 241"/>
                        <a:gd name="T16" fmla="*/ 158 w 171"/>
                        <a:gd name="T17" fmla="*/ 213 h 241"/>
                        <a:gd name="T18" fmla="*/ 171 w 171"/>
                        <a:gd name="T19" fmla="*/ 213 h 241"/>
                        <a:gd name="T20" fmla="*/ 171 w 171"/>
                        <a:gd name="T21"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41">
                          <a:moveTo>
                            <a:pt x="171" y="241"/>
                          </a:moveTo>
                          <a:lnTo>
                            <a:pt x="0" y="241"/>
                          </a:lnTo>
                          <a:lnTo>
                            <a:pt x="0" y="0"/>
                          </a:lnTo>
                          <a:lnTo>
                            <a:pt x="29" y="0"/>
                          </a:lnTo>
                          <a:lnTo>
                            <a:pt x="29" y="14"/>
                          </a:lnTo>
                          <a:lnTo>
                            <a:pt x="13" y="14"/>
                          </a:lnTo>
                          <a:lnTo>
                            <a:pt x="13" y="228"/>
                          </a:lnTo>
                          <a:lnTo>
                            <a:pt x="158" y="228"/>
                          </a:lnTo>
                          <a:lnTo>
                            <a:pt x="158" y="213"/>
                          </a:lnTo>
                          <a:lnTo>
                            <a:pt x="171" y="213"/>
                          </a:lnTo>
                          <a:lnTo>
                            <a:pt x="17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8" name="Freeform 6">
                      <a:extLst>
                        <a:ext uri="{FF2B5EF4-FFF2-40B4-BE49-F238E27FC236}">
                          <a16:creationId xmlns:a16="http://schemas.microsoft.com/office/drawing/2014/main" id="{3D7F0649-A70B-4E43-AEE4-93DE526B86E2}"/>
                        </a:ext>
                      </a:extLst>
                    </p:cNvPr>
                    <p:cNvSpPr>
                      <a:spLocks noEditPoints="1"/>
                    </p:cNvSpPr>
                    <p:nvPr/>
                  </p:nvSpPr>
                  <p:spPr bwMode="auto">
                    <a:xfrm>
                      <a:off x="3854" y="2064"/>
                      <a:ext cx="170" cy="241"/>
                    </a:xfrm>
                    <a:custGeom>
                      <a:avLst/>
                      <a:gdLst>
                        <a:gd name="T0" fmla="*/ 170 w 170"/>
                        <a:gd name="T1" fmla="*/ 241 h 241"/>
                        <a:gd name="T2" fmla="*/ 0 w 170"/>
                        <a:gd name="T3" fmla="*/ 241 h 241"/>
                        <a:gd name="T4" fmla="*/ 0 w 170"/>
                        <a:gd name="T5" fmla="*/ 0 h 241"/>
                        <a:gd name="T6" fmla="*/ 109 w 170"/>
                        <a:gd name="T7" fmla="*/ 0 h 241"/>
                        <a:gd name="T8" fmla="*/ 170 w 170"/>
                        <a:gd name="T9" fmla="*/ 61 h 241"/>
                        <a:gd name="T10" fmla="*/ 170 w 170"/>
                        <a:gd name="T11" fmla="*/ 241 h 241"/>
                        <a:gd name="T12" fmla="*/ 13 w 170"/>
                        <a:gd name="T13" fmla="*/ 228 h 241"/>
                        <a:gd name="T14" fmla="*/ 157 w 170"/>
                        <a:gd name="T15" fmla="*/ 228 h 241"/>
                        <a:gd name="T16" fmla="*/ 157 w 170"/>
                        <a:gd name="T17" fmla="*/ 66 h 241"/>
                        <a:gd name="T18" fmla="*/ 105 w 170"/>
                        <a:gd name="T19" fmla="*/ 13 h 241"/>
                        <a:gd name="T20" fmla="*/ 13 w 170"/>
                        <a:gd name="T21" fmla="*/ 13 h 241"/>
                        <a:gd name="T22" fmla="*/ 13 w 170"/>
                        <a:gd name="T23"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41">
                          <a:moveTo>
                            <a:pt x="170" y="241"/>
                          </a:moveTo>
                          <a:lnTo>
                            <a:pt x="0" y="241"/>
                          </a:lnTo>
                          <a:lnTo>
                            <a:pt x="0" y="0"/>
                          </a:lnTo>
                          <a:lnTo>
                            <a:pt x="109" y="0"/>
                          </a:lnTo>
                          <a:lnTo>
                            <a:pt x="170" y="61"/>
                          </a:lnTo>
                          <a:lnTo>
                            <a:pt x="170" y="241"/>
                          </a:lnTo>
                          <a:close/>
                          <a:moveTo>
                            <a:pt x="13" y="228"/>
                          </a:moveTo>
                          <a:lnTo>
                            <a:pt x="157" y="228"/>
                          </a:lnTo>
                          <a:lnTo>
                            <a:pt x="157" y="66"/>
                          </a:lnTo>
                          <a:lnTo>
                            <a:pt x="105" y="13"/>
                          </a:lnTo>
                          <a:lnTo>
                            <a:pt x="13" y="13"/>
                          </a:lnTo>
                          <a:lnTo>
                            <a:pt x="13"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9" name="Freeform 7">
                      <a:extLst>
                        <a:ext uri="{FF2B5EF4-FFF2-40B4-BE49-F238E27FC236}">
                          <a16:creationId xmlns:a16="http://schemas.microsoft.com/office/drawing/2014/main" id="{CA21D341-9027-4521-AA06-CED51BD172C7}"/>
                        </a:ext>
                      </a:extLst>
                    </p:cNvPr>
                    <p:cNvSpPr>
                      <a:spLocks/>
                    </p:cNvSpPr>
                    <p:nvPr/>
                  </p:nvSpPr>
                  <p:spPr bwMode="auto">
                    <a:xfrm>
                      <a:off x="3950" y="2071"/>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0" name="Rectangle 8">
                      <a:extLst>
                        <a:ext uri="{FF2B5EF4-FFF2-40B4-BE49-F238E27FC236}">
                          <a16:creationId xmlns:a16="http://schemas.microsoft.com/office/drawing/2014/main" id="{19CB52A4-199E-4845-8D97-3D317EDFAC6A}"/>
                        </a:ext>
                      </a:extLst>
                    </p:cNvPr>
                    <p:cNvSpPr>
                      <a:spLocks noChangeArrowheads="1"/>
                    </p:cNvSpPr>
                    <p:nvPr/>
                  </p:nvSpPr>
                  <p:spPr bwMode="auto">
                    <a:xfrm>
                      <a:off x="390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1" name="Rectangle 9">
                      <a:extLst>
                        <a:ext uri="{FF2B5EF4-FFF2-40B4-BE49-F238E27FC236}">
                          <a16:creationId xmlns:a16="http://schemas.microsoft.com/office/drawing/2014/main" id="{56A9E3C6-D7E6-476A-A5AB-083D9D725882}"/>
                        </a:ext>
                      </a:extLst>
                    </p:cNvPr>
                    <p:cNvSpPr>
                      <a:spLocks noChangeArrowheads="1"/>
                    </p:cNvSpPr>
                    <p:nvPr/>
                  </p:nvSpPr>
                  <p:spPr bwMode="auto">
                    <a:xfrm>
                      <a:off x="3963"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2" name="Rectangle 10">
                      <a:extLst>
                        <a:ext uri="{FF2B5EF4-FFF2-40B4-BE49-F238E27FC236}">
                          <a16:creationId xmlns:a16="http://schemas.microsoft.com/office/drawing/2014/main" id="{0C284381-F28B-4879-B0CA-186AB46D9F93}"/>
                        </a:ext>
                      </a:extLst>
                    </p:cNvPr>
                    <p:cNvSpPr>
                      <a:spLocks noChangeArrowheads="1"/>
                    </p:cNvSpPr>
                    <p:nvPr/>
                  </p:nvSpPr>
                  <p:spPr bwMode="auto">
                    <a:xfrm>
                      <a:off x="393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3" name="Rectangle 11">
                      <a:extLst>
                        <a:ext uri="{FF2B5EF4-FFF2-40B4-BE49-F238E27FC236}">
                          <a16:creationId xmlns:a16="http://schemas.microsoft.com/office/drawing/2014/main" id="{2ED7E3FB-C3F4-4626-986E-BBDFB98A5759}"/>
                        </a:ext>
                      </a:extLst>
                    </p:cNvPr>
                    <p:cNvSpPr>
                      <a:spLocks noChangeArrowheads="1"/>
                    </p:cNvSpPr>
                    <p:nvPr/>
                  </p:nvSpPr>
                  <p:spPr bwMode="auto">
                    <a:xfrm>
                      <a:off x="390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4" name="Rectangle 12">
                      <a:extLst>
                        <a:ext uri="{FF2B5EF4-FFF2-40B4-BE49-F238E27FC236}">
                          <a16:creationId xmlns:a16="http://schemas.microsoft.com/office/drawing/2014/main" id="{C854876E-0D8A-41F9-9067-655908203262}"/>
                        </a:ext>
                      </a:extLst>
                    </p:cNvPr>
                    <p:cNvSpPr>
                      <a:spLocks noChangeArrowheads="1"/>
                    </p:cNvSpPr>
                    <p:nvPr/>
                  </p:nvSpPr>
                  <p:spPr bwMode="auto">
                    <a:xfrm>
                      <a:off x="3963"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5" name="Rectangle 13">
                      <a:extLst>
                        <a:ext uri="{FF2B5EF4-FFF2-40B4-BE49-F238E27FC236}">
                          <a16:creationId xmlns:a16="http://schemas.microsoft.com/office/drawing/2014/main" id="{EBF9BA94-4C12-4B52-8486-55539774F56B}"/>
                        </a:ext>
                      </a:extLst>
                    </p:cNvPr>
                    <p:cNvSpPr>
                      <a:spLocks noChangeArrowheads="1"/>
                    </p:cNvSpPr>
                    <p:nvPr/>
                  </p:nvSpPr>
                  <p:spPr bwMode="auto">
                    <a:xfrm>
                      <a:off x="393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6" name="Rectangle 14">
                      <a:extLst>
                        <a:ext uri="{FF2B5EF4-FFF2-40B4-BE49-F238E27FC236}">
                          <a16:creationId xmlns:a16="http://schemas.microsoft.com/office/drawing/2014/main" id="{5A1CF04D-8F20-42C9-9B7E-23822DF47B41}"/>
                        </a:ext>
                      </a:extLst>
                    </p:cNvPr>
                    <p:cNvSpPr>
                      <a:spLocks noChangeArrowheads="1"/>
                    </p:cNvSpPr>
                    <p:nvPr/>
                  </p:nvSpPr>
                  <p:spPr bwMode="auto">
                    <a:xfrm>
                      <a:off x="390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7" name="Rectangle 15">
                      <a:extLst>
                        <a:ext uri="{FF2B5EF4-FFF2-40B4-BE49-F238E27FC236}">
                          <a16:creationId xmlns:a16="http://schemas.microsoft.com/office/drawing/2014/main" id="{CC6DD3E3-9F44-4906-B669-53CAD8B7EE7A}"/>
                        </a:ext>
                      </a:extLst>
                    </p:cNvPr>
                    <p:cNvSpPr>
                      <a:spLocks noChangeArrowheads="1"/>
                    </p:cNvSpPr>
                    <p:nvPr/>
                  </p:nvSpPr>
                  <p:spPr bwMode="auto">
                    <a:xfrm>
                      <a:off x="3963"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16">
                      <a:extLst>
                        <a:ext uri="{FF2B5EF4-FFF2-40B4-BE49-F238E27FC236}">
                          <a16:creationId xmlns:a16="http://schemas.microsoft.com/office/drawing/2014/main" id="{8B797408-ECBF-4C2D-86A2-5C4C18A1A61E}"/>
                        </a:ext>
                      </a:extLst>
                    </p:cNvPr>
                    <p:cNvSpPr>
                      <a:spLocks noChangeArrowheads="1"/>
                    </p:cNvSpPr>
                    <p:nvPr/>
                  </p:nvSpPr>
                  <p:spPr bwMode="auto">
                    <a:xfrm>
                      <a:off x="393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17">
                      <a:extLst>
                        <a:ext uri="{FF2B5EF4-FFF2-40B4-BE49-F238E27FC236}">
                          <a16:creationId xmlns:a16="http://schemas.microsoft.com/office/drawing/2014/main" id="{7A58B3DD-4F29-4B92-9E1C-7951B95B8EE3}"/>
                        </a:ext>
                      </a:extLst>
                    </p:cNvPr>
                    <p:cNvSpPr>
                      <a:spLocks noChangeArrowheads="1"/>
                    </p:cNvSpPr>
                    <p:nvPr/>
                  </p:nvSpPr>
                  <p:spPr bwMode="auto">
                    <a:xfrm>
                      <a:off x="3932" y="224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101" name="Group 100">
                  <a:extLst>
                    <a:ext uri="{FF2B5EF4-FFF2-40B4-BE49-F238E27FC236}">
                      <a16:creationId xmlns:a16="http://schemas.microsoft.com/office/drawing/2014/main" id="{85D16734-21F5-4C20-A7DD-13325EFB9ADE}"/>
                    </a:ext>
                  </a:extLst>
                </p:cNvPr>
                <p:cNvGrpSpPr/>
                <p:nvPr/>
              </p:nvGrpSpPr>
              <p:grpSpPr>
                <a:xfrm>
                  <a:off x="8282732" y="2834540"/>
                  <a:ext cx="2002152" cy="394191"/>
                  <a:chOff x="8509752" y="2673325"/>
                  <a:chExt cx="2042300" cy="402096"/>
                </a:xfrm>
              </p:grpSpPr>
              <p:sp>
                <p:nvSpPr>
                  <p:cNvPr id="107" name="TextBox 106">
                    <a:extLst>
                      <a:ext uri="{FF2B5EF4-FFF2-40B4-BE49-F238E27FC236}">
                        <a16:creationId xmlns:a16="http://schemas.microsoft.com/office/drawing/2014/main" id="{22FB15CB-F37A-42A1-BF27-58126A22ADE6}"/>
                      </a:ext>
                    </a:extLst>
                  </p:cNvPr>
                  <p:cNvSpPr txBox="1"/>
                  <p:nvPr/>
                </p:nvSpPr>
                <p:spPr>
                  <a:xfrm>
                    <a:off x="8775568" y="2673325"/>
                    <a:ext cx="1776484" cy="402096"/>
                  </a:xfrm>
                  <a:prstGeom prst="rect">
                    <a:avLst/>
                  </a:prstGeom>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Power BI reports</a:t>
                    </a:r>
                  </a:p>
                </p:txBody>
              </p:sp>
              <p:grpSp>
                <p:nvGrpSpPr>
                  <p:cNvPr id="108" name="Group 26">
                    <a:extLst>
                      <a:ext uri="{FF2B5EF4-FFF2-40B4-BE49-F238E27FC236}">
                        <a16:creationId xmlns:a16="http://schemas.microsoft.com/office/drawing/2014/main" id="{B3DE319A-6C6B-4B25-89C8-CA279B14AE3E}"/>
                      </a:ext>
                    </a:extLst>
                  </p:cNvPr>
                  <p:cNvGrpSpPr>
                    <a:grpSpLocks noChangeAspect="1"/>
                  </p:cNvGrpSpPr>
                  <p:nvPr/>
                </p:nvGrpSpPr>
                <p:grpSpPr bwMode="auto">
                  <a:xfrm>
                    <a:off x="8509752" y="2727806"/>
                    <a:ext cx="208596" cy="269602"/>
                    <a:chOff x="3812" y="2068"/>
                    <a:chExt cx="212" cy="274"/>
                  </a:xfrm>
                  <a:solidFill>
                    <a:schemeClr val="tx1">
                      <a:lumMod val="60000"/>
                      <a:lumOff val="40000"/>
                    </a:schemeClr>
                  </a:solidFill>
                </p:grpSpPr>
                <p:sp>
                  <p:nvSpPr>
                    <p:cNvPr id="109" name="Freeform 27">
                      <a:extLst>
                        <a:ext uri="{FF2B5EF4-FFF2-40B4-BE49-F238E27FC236}">
                          <a16:creationId xmlns:a16="http://schemas.microsoft.com/office/drawing/2014/main" id="{06F30989-DAA8-4B0F-BA7E-1108EF7171EE}"/>
                        </a:ext>
                      </a:extLst>
                    </p:cNvPr>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0" name="Freeform 28">
                      <a:extLst>
                        <a:ext uri="{FF2B5EF4-FFF2-40B4-BE49-F238E27FC236}">
                          <a16:creationId xmlns:a16="http://schemas.microsoft.com/office/drawing/2014/main" id="{33E9432F-13DA-4A6D-9D5D-F7393F331D5E}"/>
                        </a:ext>
                      </a:extLst>
                    </p:cNvPr>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1" name="Freeform 29">
                      <a:extLst>
                        <a:ext uri="{FF2B5EF4-FFF2-40B4-BE49-F238E27FC236}">
                          <a16:creationId xmlns:a16="http://schemas.microsoft.com/office/drawing/2014/main" id="{A594E778-C77B-4791-A777-60C876237135}"/>
                        </a:ext>
                      </a:extLst>
                    </p:cNvPr>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2" name="Freeform 30">
                      <a:extLst>
                        <a:ext uri="{FF2B5EF4-FFF2-40B4-BE49-F238E27FC236}">
                          <a16:creationId xmlns:a16="http://schemas.microsoft.com/office/drawing/2014/main" id="{0E4E42B6-9074-4280-A333-3A4B4CAE5EB6}"/>
                        </a:ext>
                      </a:extLst>
                    </p:cNvPr>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13" name="Rectangle 31">
                      <a:extLst>
                        <a:ext uri="{FF2B5EF4-FFF2-40B4-BE49-F238E27FC236}">
                          <a16:creationId xmlns:a16="http://schemas.microsoft.com/office/drawing/2014/main" id="{ACDE3009-6F64-4E69-AA00-C4E5681E7368}"/>
                        </a:ext>
                      </a:extLst>
                    </p:cNvPr>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14" name="Freeform 32">
                      <a:extLst>
                        <a:ext uri="{FF2B5EF4-FFF2-40B4-BE49-F238E27FC236}">
                          <a16:creationId xmlns:a16="http://schemas.microsoft.com/office/drawing/2014/main" id="{06C1B586-4A97-4B62-84F5-41BF2CBB1F8A}"/>
                        </a:ext>
                      </a:extLst>
                    </p:cNvPr>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102" name="Group 101">
                  <a:extLst>
                    <a:ext uri="{FF2B5EF4-FFF2-40B4-BE49-F238E27FC236}">
                      <a16:creationId xmlns:a16="http://schemas.microsoft.com/office/drawing/2014/main" id="{61477B1F-209A-475E-B1F8-E1A0886ABB61}"/>
                    </a:ext>
                  </a:extLst>
                </p:cNvPr>
                <p:cNvGrpSpPr/>
                <p:nvPr/>
              </p:nvGrpSpPr>
              <p:grpSpPr>
                <a:xfrm>
                  <a:off x="8204991" y="3864988"/>
                  <a:ext cx="281840" cy="208354"/>
                  <a:chOff x="4679326" y="4492057"/>
                  <a:chExt cx="439965" cy="325252"/>
                </a:xfrm>
                <a:solidFill>
                  <a:schemeClr val="bg1"/>
                </a:solidFill>
              </p:grpSpPr>
              <p:sp>
                <p:nvSpPr>
                  <p:cNvPr id="104" name="Freeform 5">
                    <a:extLst>
                      <a:ext uri="{FF2B5EF4-FFF2-40B4-BE49-F238E27FC236}">
                        <a16:creationId xmlns:a16="http://schemas.microsoft.com/office/drawing/2014/main" id="{A4C35F73-6BED-4F3B-8DA8-00F324E54153}"/>
                      </a:ext>
                    </a:extLst>
                  </p:cNvPr>
                  <p:cNvSpPr>
                    <a:spLocks/>
                  </p:cNvSpPr>
                  <p:nvPr/>
                </p:nvSpPr>
                <p:spPr bwMode="auto">
                  <a:xfrm>
                    <a:off x="4679326" y="4567000"/>
                    <a:ext cx="435323" cy="250309"/>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05" name="Freeform 8">
                    <a:extLst>
                      <a:ext uri="{FF2B5EF4-FFF2-40B4-BE49-F238E27FC236}">
                        <a16:creationId xmlns:a16="http://schemas.microsoft.com/office/drawing/2014/main" id="{3BC008BB-4022-499A-851C-8ED87D5446AA}"/>
                      </a:ext>
                    </a:extLst>
                  </p:cNvPr>
                  <p:cNvSpPr>
                    <a:spLocks/>
                  </p:cNvSpPr>
                  <p:nvPr/>
                </p:nvSpPr>
                <p:spPr bwMode="auto">
                  <a:xfrm>
                    <a:off x="4722251" y="4492057"/>
                    <a:ext cx="313512" cy="98157"/>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06" name="Freeform 9">
                    <a:extLst>
                      <a:ext uri="{FF2B5EF4-FFF2-40B4-BE49-F238E27FC236}">
                        <a16:creationId xmlns:a16="http://schemas.microsoft.com/office/drawing/2014/main" id="{5127C72A-A607-4B4F-8C90-FB43F31A64D5}"/>
                      </a:ext>
                    </a:extLst>
                  </p:cNvPr>
                  <p:cNvSpPr>
                    <a:spLocks/>
                  </p:cNvSpPr>
                  <p:nvPr/>
                </p:nvSpPr>
                <p:spPr bwMode="auto">
                  <a:xfrm>
                    <a:off x="4721908" y="4563294"/>
                    <a:ext cx="397383" cy="178168"/>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sp>
              <p:nvSpPr>
                <p:cNvPr id="103" name="TextBox 102">
                  <a:extLst>
                    <a:ext uri="{FF2B5EF4-FFF2-40B4-BE49-F238E27FC236}">
                      <a16:creationId xmlns:a16="http://schemas.microsoft.com/office/drawing/2014/main" id="{8118214A-1F05-4200-90E7-096EC7236B9C}"/>
                    </a:ext>
                  </a:extLst>
                </p:cNvPr>
                <p:cNvSpPr txBox="1"/>
                <p:nvPr/>
              </p:nvSpPr>
              <p:spPr>
                <a:xfrm>
                  <a:off x="8514559" y="3662102"/>
                  <a:ext cx="1852589" cy="677770"/>
                </a:xfrm>
                <a:prstGeom prst="rect">
                  <a:avLst/>
                </a:prstGeom>
                <a:solidFill>
                  <a:schemeClr val="bg1"/>
                </a:solidFill>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Custom </a:t>
                  </a:r>
                </a:p>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Visualizations</a:t>
                  </a:r>
                </a:p>
              </p:txBody>
            </p:sp>
          </p:grpSp>
          <p:sp>
            <p:nvSpPr>
              <p:cNvPr id="87" name="Rectangle 86">
                <a:extLst>
                  <a:ext uri="{FF2B5EF4-FFF2-40B4-BE49-F238E27FC236}">
                    <a16:creationId xmlns:a16="http://schemas.microsoft.com/office/drawing/2014/main" id="{3DAF1DB7-559A-4070-A570-777353ACD8EE}"/>
                  </a:ext>
                </a:extLst>
              </p:cNvPr>
              <p:cNvSpPr/>
              <p:nvPr/>
            </p:nvSpPr>
            <p:spPr bwMode="auto">
              <a:xfrm>
                <a:off x="7563694" y="4624171"/>
                <a:ext cx="2893094" cy="37206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000" dirty="0">
                    <a:gradFill>
                      <a:gsLst>
                        <a:gs pos="5439">
                          <a:srgbClr val="0078D7"/>
                        </a:gs>
                        <a:gs pos="100000">
                          <a:srgbClr val="0078D7"/>
                        </a:gs>
                      </a:gsLst>
                      <a:lin ang="5400000" scaled="0"/>
                    </a:gradFill>
                    <a:latin typeface="Segoe UI Semibold" panose="020B0702040204020203" pitchFamily="34" charset="0"/>
                    <a:cs typeface="Segoe UI Semibold" panose="020B0702040204020203" pitchFamily="34" charset="0"/>
                  </a:rPr>
                  <a:t>Power BI Report Server</a:t>
                </a:r>
              </a:p>
            </p:txBody>
          </p:sp>
          <p:cxnSp>
            <p:nvCxnSpPr>
              <p:cNvPr id="88" name="Straight Connector 87">
                <a:extLst>
                  <a:ext uri="{FF2B5EF4-FFF2-40B4-BE49-F238E27FC236}">
                    <a16:creationId xmlns:a16="http://schemas.microsoft.com/office/drawing/2014/main" id="{66ED124D-3303-4A4B-807A-10ECF4947B72}"/>
                  </a:ext>
                </a:extLst>
              </p:cNvPr>
              <p:cNvCxnSpPr>
                <a:cxnSpLocks/>
              </p:cNvCxnSpPr>
              <p:nvPr/>
            </p:nvCxnSpPr>
            <p:spPr>
              <a:xfrm>
                <a:off x="6553201" y="2685846"/>
                <a:ext cx="0" cy="2437942"/>
              </a:xfrm>
              <a:prstGeom prst="line">
                <a:avLst/>
              </a:prstGeom>
              <a:ln w="9525">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255E077-F96E-414C-BBD8-7AED3C04FD1F}"/>
                  </a:ext>
                </a:extLst>
              </p:cNvPr>
              <p:cNvCxnSpPr>
                <a:cxnSpLocks/>
              </p:cNvCxnSpPr>
              <p:nvPr/>
            </p:nvCxnSpPr>
            <p:spPr>
              <a:xfrm flipH="1">
                <a:off x="6588370" y="5135512"/>
                <a:ext cx="4618892"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9013D9B-D5E9-4336-8BD9-13E4FACA9AD7}"/>
                  </a:ext>
                </a:extLst>
              </p:cNvPr>
              <p:cNvCxnSpPr>
                <a:cxnSpLocks/>
              </p:cNvCxnSpPr>
              <p:nvPr/>
            </p:nvCxnSpPr>
            <p:spPr>
              <a:xfrm>
                <a:off x="11207262" y="3392473"/>
                <a:ext cx="5" cy="1731316"/>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B653716-C664-4B2C-A634-5977713BC745}"/>
                  </a:ext>
                </a:extLst>
              </p:cNvPr>
              <p:cNvCxnSpPr>
                <a:cxnSpLocks/>
              </p:cNvCxnSpPr>
              <p:nvPr/>
            </p:nvCxnSpPr>
            <p:spPr>
              <a:xfrm flipH="1">
                <a:off x="10649220" y="3339891"/>
                <a:ext cx="558042" cy="458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28AB85C-96B2-4A01-9148-2B438E6439AF}"/>
                  </a:ext>
                </a:extLst>
              </p:cNvPr>
              <p:cNvCxnSpPr>
                <a:cxnSpLocks/>
              </p:cNvCxnSpPr>
              <p:nvPr/>
            </p:nvCxnSpPr>
            <p:spPr>
              <a:xfrm>
                <a:off x="7818331" y="2034635"/>
                <a:ext cx="3004" cy="656011"/>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B0CC77E-FA7D-4CBA-97DA-74931DF4F01C}"/>
                  </a:ext>
                </a:extLst>
              </p:cNvPr>
              <p:cNvCxnSpPr>
                <a:cxnSpLocks/>
              </p:cNvCxnSpPr>
              <p:nvPr/>
            </p:nvCxnSpPr>
            <p:spPr>
              <a:xfrm>
                <a:off x="10649220" y="2031199"/>
                <a:ext cx="0" cy="1308692"/>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459BF66-F6FF-4955-A79D-066CFA8A1587}"/>
                  </a:ext>
                </a:extLst>
              </p:cNvPr>
              <p:cNvCxnSpPr>
                <a:cxnSpLocks/>
              </p:cNvCxnSpPr>
              <p:nvPr/>
            </p:nvCxnSpPr>
            <p:spPr>
              <a:xfrm flipH="1">
                <a:off x="6563343" y="2674958"/>
                <a:ext cx="1268239" cy="2745"/>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9AAFCD-8B0A-47CF-9686-F0F4D3B7E4EB}"/>
                  </a:ext>
                </a:extLst>
              </p:cNvPr>
              <p:cNvCxnSpPr>
                <a:cxnSpLocks/>
              </p:cNvCxnSpPr>
              <p:nvPr/>
            </p:nvCxnSpPr>
            <p:spPr>
              <a:xfrm flipH="1" flipV="1">
                <a:off x="7806353" y="2026908"/>
                <a:ext cx="2842866" cy="4291"/>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 name="Title 1">
            <a:extLst>
              <a:ext uri="{FF2B5EF4-FFF2-40B4-BE49-F238E27FC236}">
                <a16:creationId xmlns:a16="http://schemas.microsoft.com/office/drawing/2014/main" id="{D4BB6D67-13AD-4DA7-86CC-EDE77A5FF691}"/>
              </a:ext>
            </a:extLst>
          </p:cNvPr>
          <p:cNvSpPr txBox="1">
            <a:spLocks/>
          </p:cNvSpPr>
          <p:nvPr/>
        </p:nvSpPr>
        <p:spPr>
          <a:xfrm>
            <a:off x="792188" y="365123"/>
            <a:ext cx="10621019" cy="627249"/>
          </a:xfrm>
          <a:prstGeom prst="rect">
            <a:avLst/>
          </a:prstGeom>
          <a:solidFill>
            <a:schemeClr val="accent4">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b="1" dirty="0"/>
              <a:t>          Power BI : </a:t>
            </a:r>
            <a:r>
              <a:rPr lang="en-US" sz="3000" dirty="0"/>
              <a:t>Overview</a:t>
            </a:r>
            <a:endParaRPr lang="en-IN" sz="3000" b="1" baseline="-40000" dirty="0"/>
          </a:p>
        </p:txBody>
      </p:sp>
      <p:pic>
        <p:nvPicPr>
          <p:cNvPr id="7" name="Picture 6">
            <a:extLst>
              <a:ext uri="{FF2B5EF4-FFF2-40B4-BE49-F238E27FC236}">
                <a16:creationId xmlns:a16="http://schemas.microsoft.com/office/drawing/2014/main" id="{1ACCFF46-BEF9-49EB-86BA-4CEB388998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805" y="365124"/>
            <a:ext cx="844061" cy="619613"/>
          </a:xfrm>
          <a:prstGeom prst="rect">
            <a:avLst/>
          </a:prstGeom>
          <a:solidFill>
            <a:schemeClr val="accent4">
              <a:lumMod val="60000"/>
              <a:lumOff val="40000"/>
            </a:schemeClr>
          </a:solidFill>
        </p:spPr>
      </p:pic>
      <p:sp>
        <p:nvSpPr>
          <p:cNvPr id="20" name="Title 1">
            <a:extLst>
              <a:ext uri="{FF2B5EF4-FFF2-40B4-BE49-F238E27FC236}">
                <a16:creationId xmlns:a16="http://schemas.microsoft.com/office/drawing/2014/main" id="{53FC5808-6CD2-47B3-AE05-57F8A456950A}"/>
              </a:ext>
            </a:extLst>
          </p:cNvPr>
          <p:cNvSpPr txBox="1">
            <a:spLocks/>
          </p:cNvSpPr>
          <p:nvPr/>
        </p:nvSpPr>
        <p:spPr>
          <a:xfrm>
            <a:off x="838200" y="1229093"/>
            <a:ext cx="10575008" cy="531476"/>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800" b="1" dirty="0"/>
              <a:t>Power BI Report Server   </a:t>
            </a:r>
            <a:r>
              <a:rPr lang="en-IN" sz="2800" b="1" baseline="-40000" dirty="0"/>
              <a:t>Self – service BI and enterprise reporting in one solution</a:t>
            </a:r>
            <a:endParaRPr lang="en-IN" sz="2400" b="1" baseline="-40000" dirty="0"/>
          </a:p>
        </p:txBody>
      </p:sp>
    </p:spTree>
    <p:extLst>
      <p:ext uri="{BB962C8B-B14F-4D97-AF65-F5344CB8AC3E}">
        <p14:creationId xmlns:p14="http://schemas.microsoft.com/office/powerpoint/2010/main" val="2754482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500"/>
                                        <p:tgtEl>
                                          <p:spTgt spid="163"/>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P spid="163" grpId="0"/>
      <p:bldP spid="2" grpId="0"/>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47CB9-C521-48AB-8820-826511AB3E64}"/>
              </a:ext>
            </a:extLst>
          </p:cNvPr>
          <p:cNvSpPr>
            <a:spLocks noGrp="1"/>
          </p:cNvSpPr>
          <p:nvPr>
            <p:ph type="title"/>
          </p:nvPr>
        </p:nvSpPr>
        <p:spPr>
          <a:xfrm>
            <a:off x="838200" y="365125"/>
            <a:ext cx="10515600" cy="619613"/>
          </a:xfrm>
          <a:solidFill>
            <a:schemeClr val="accent4">
              <a:lumMod val="60000"/>
              <a:lumOff val="40000"/>
            </a:schemeClr>
          </a:solidFill>
        </p:spPr>
        <p:txBody>
          <a:bodyPr>
            <a:normAutofit/>
          </a:bodyPr>
          <a:lstStyle/>
          <a:p>
            <a:r>
              <a:rPr lang="en-IN" sz="3000" b="1" dirty="0"/>
              <a:t>          Power BI Pricing details</a:t>
            </a:r>
          </a:p>
        </p:txBody>
      </p:sp>
      <p:pic>
        <p:nvPicPr>
          <p:cNvPr id="5" name="Picture 4">
            <a:extLst>
              <a:ext uri="{FF2B5EF4-FFF2-40B4-BE49-F238E27FC236}">
                <a16:creationId xmlns:a16="http://schemas.microsoft.com/office/drawing/2014/main" id="{8C5654E0-6336-4779-BBFB-DEB1142E3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5124"/>
            <a:ext cx="844061" cy="619613"/>
          </a:xfrm>
          <a:prstGeom prst="rect">
            <a:avLst/>
          </a:prstGeom>
          <a:solidFill>
            <a:schemeClr val="accent4">
              <a:lumMod val="60000"/>
              <a:lumOff val="40000"/>
            </a:schemeClr>
          </a:solidFill>
        </p:spPr>
      </p:pic>
      <p:pic>
        <p:nvPicPr>
          <p:cNvPr id="9" name="Content Placeholder 4">
            <a:extLst>
              <a:ext uri="{FF2B5EF4-FFF2-40B4-BE49-F238E27FC236}">
                <a16:creationId xmlns:a16="http://schemas.microsoft.com/office/drawing/2014/main" id="{460B43E5-6090-4ECC-B1F1-CA8B83EB59A9}"/>
              </a:ext>
            </a:extLst>
          </p:cNvPr>
          <p:cNvPicPr>
            <a:picLocks noGrp="1" noChangeAspect="1"/>
          </p:cNvPicPr>
          <p:nvPr>
            <p:ph idx="1"/>
          </p:nvPr>
        </p:nvPicPr>
        <p:blipFill>
          <a:blip r:embed="rId4"/>
          <a:stretch>
            <a:fillRect/>
          </a:stretch>
        </p:blipFill>
        <p:spPr>
          <a:xfrm>
            <a:off x="838201" y="1057072"/>
            <a:ext cx="10515600" cy="5084323"/>
          </a:xfrm>
          <a:prstGeom prst="rect">
            <a:avLst/>
          </a:prstGeom>
        </p:spPr>
      </p:pic>
    </p:spTree>
    <p:extLst>
      <p:ext uri="{BB962C8B-B14F-4D97-AF65-F5344CB8AC3E}">
        <p14:creationId xmlns:p14="http://schemas.microsoft.com/office/powerpoint/2010/main" val="3700530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47CB9-C521-48AB-8820-826511AB3E64}"/>
              </a:ext>
            </a:extLst>
          </p:cNvPr>
          <p:cNvSpPr>
            <a:spLocks noGrp="1"/>
          </p:cNvSpPr>
          <p:nvPr>
            <p:ph type="title"/>
          </p:nvPr>
        </p:nvSpPr>
        <p:spPr>
          <a:xfrm>
            <a:off x="838200" y="365125"/>
            <a:ext cx="10515600" cy="619613"/>
          </a:xfrm>
          <a:solidFill>
            <a:schemeClr val="accent4">
              <a:lumMod val="60000"/>
              <a:lumOff val="40000"/>
            </a:schemeClr>
          </a:solidFill>
        </p:spPr>
        <p:txBody>
          <a:bodyPr>
            <a:normAutofit/>
          </a:bodyPr>
          <a:lstStyle/>
          <a:p>
            <a:r>
              <a:rPr lang="en-IN" sz="3000" b="1" dirty="0"/>
              <a:t>          Power BI Desktop Features and Limitation comparability matrix</a:t>
            </a:r>
          </a:p>
        </p:txBody>
      </p:sp>
      <p:graphicFrame>
        <p:nvGraphicFramePr>
          <p:cNvPr id="6" name="Table 6">
            <a:extLst>
              <a:ext uri="{FF2B5EF4-FFF2-40B4-BE49-F238E27FC236}">
                <a16:creationId xmlns:a16="http://schemas.microsoft.com/office/drawing/2014/main" id="{81A121DF-4562-497D-BAD3-76BA1E63E7D2}"/>
              </a:ext>
            </a:extLst>
          </p:cNvPr>
          <p:cNvGraphicFramePr>
            <a:graphicFrameLocks noGrp="1"/>
          </p:cNvGraphicFramePr>
          <p:nvPr>
            <p:ph idx="1"/>
            <p:extLst>
              <p:ext uri="{D42A27DB-BD31-4B8C-83A1-F6EECF244321}">
                <p14:modId xmlns:p14="http://schemas.microsoft.com/office/powerpoint/2010/main" val="720903776"/>
              </p:ext>
            </p:extLst>
          </p:nvPr>
        </p:nvGraphicFramePr>
        <p:xfrm>
          <a:off x="838198" y="1037493"/>
          <a:ext cx="10515602" cy="4232319"/>
        </p:xfrm>
        <a:graphic>
          <a:graphicData uri="http://schemas.openxmlformats.org/drawingml/2006/table">
            <a:tbl>
              <a:tblPr firstRow="1" bandRow="1">
                <a:tableStyleId>{5C22544A-7EE6-4342-B048-85BDC9FD1C3A}</a:tableStyleId>
              </a:tblPr>
              <a:tblGrid>
                <a:gridCol w="1424356">
                  <a:extLst>
                    <a:ext uri="{9D8B030D-6E8A-4147-A177-3AD203B41FA5}">
                      <a16:colId xmlns:a16="http://schemas.microsoft.com/office/drawing/2014/main" val="3978854515"/>
                    </a:ext>
                  </a:extLst>
                </a:gridCol>
                <a:gridCol w="1184031">
                  <a:extLst>
                    <a:ext uri="{9D8B030D-6E8A-4147-A177-3AD203B41FA5}">
                      <a16:colId xmlns:a16="http://schemas.microsoft.com/office/drawing/2014/main" val="930702010"/>
                    </a:ext>
                  </a:extLst>
                </a:gridCol>
                <a:gridCol w="1406152">
                  <a:extLst>
                    <a:ext uri="{9D8B030D-6E8A-4147-A177-3AD203B41FA5}">
                      <a16:colId xmlns:a16="http://schemas.microsoft.com/office/drawing/2014/main" val="2703361109"/>
                    </a:ext>
                  </a:extLst>
                </a:gridCol>
                <a:gridCol w="1237401">
                  <a:extLst>
                    <a:ext uri="{9D8B030D-6E8A-4147-A177-3AD203B41FA5}">
                      <a16:colId xmlns:a16="http://schemas.microsoft.com/office/drawing/2014/main" val="3537245352"/>
                    </a:ext>
                  </a:extLst>
                </a:gridCol>
                <a:gridCol w="1594339">
                  <a:extLst>
                    <a:ext uri="{9D8B030D-6E8A-4147-A177-3AD203B41FA5}">
                      <a16:colId xmlns:a16="http://schemas.microsoft.com/office/drawing/2014/main" val="2186558540"/>
                    </a:ext>
                  </a:extLst>
                </a:gridCol>
                <a:gridCol w="1699846">
                  <a:extLst>
                    <a:ext uri="{9D8B030D-6E8A-4147-A177-3AD203B41FA5}">
                      <a16:colId xmlns:a16="http://schemas.microsoft.com/office/drawing/2014/main" val="2937789569"/>
                    </a:ext>
                  </a:extLst>
                </a:gridCol>
                <a:gridCol w="1969477">
                  <a:extLst>
                    <a:ext uri="{9D8B030D-6E8A-4147-A177-3AD203B41FA5}">
                      <a16:colId xmlns:a16="http://schemas.microsoft.com/office/drawing/2014/main" val="2800118693"/>
                    </a:ext>
                  </a:extLst>
                </a:gridCol>
              </a:tblGrid>
              <a:tr h="383805">
                <a:tc>
                  <a:txBody>
                    <a:bodyPr/>
                    <a:lstStyle/>
                    <a:p>
                      <a:pPr algn="ctr"/>
                      <a:r>
                        <a:rPr lang="en-IN" sz="1000" dirty="0"/>
                        <a:t>Feature</a:t>
                      </a:r>
                    </a:p>
                  </a:txBody>
                  <a:tcPr/>
                </a:tc>
                <a:tc>
                  <a:txBody>
                    <a:bodyPr/>
                    <a:lstStyle/>
                    <a:p>
                      <a:pPr algn="ctr"/>
                      <a:r>
                        <a:rPr lang="en-US" sz="1000" dirty="0"/>
                        <a:t>Multi-Dimensional</a:t>
                      </a:r>
                    </a:p>
                    <a:p>
                      <a:pPr algn="ctr"/>
                      <a:r>
                        <a:rPr lang="en-IN" sz="1000" dirty="0"/>
                        <a:t>(Import Mode)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Multi-Dimensional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t>(Live Mode)</a:t>
                      </a:r>
                    </a:p>
                  </a:txBody>
                  <a:tcPr/>
                </a:tc>
                <a:tc>
                  <a:txBody>
                    <a:bodyPr/>
                    <a:lstStyle/>
                    <a:p>
                      <a:pPr algn="ctr"/>
                      <a:r>
                        <a:rPr lang="en-US" sz="1000" dirty="0"/>
                        <a:t>Relational Database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t>(Import Mode)</a:t>
                      </a:r>
                    </a:p>
                  </a:txBody>
                  <a:tcPr/>
                </a:tc>
                <a:tc>
                  <a:txBody>
                    <a:bodyPr/>
                    <a:lstStyle/>
                    <a:p>
                      <a:pPr algn="ctr"/>
                      <a:r>
                        <a:rPr lang="en-US" sz="1000" dirty="0"/>
                        <a:t>Relational Database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t>(Live Mode)</a:t>
                      </a:r>
                    </a:p>
                  </a:txBody>
                  <a:tcPr/>
                </a:tc>
                <a:tc>
                  <a:txBody>
                    <a:bodyPr/>
                    <a:lstStyle/>
                    <a:p>
                      <a:pPr algn="ctr"/>
                      <a:r>
                        <a:rPr lang="en-US" sz="1000" dirty="0"/>
                        <a:t>Tabular model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t>(Import Mode)</a:t>
                      </a:r>
                    </a:p>
                  </a:txBody>
                  <a:tcPr/>
                </a:tc>
                <a:tc>
                  <a:txBody>
                    <a:bodyPr/>
                    <a:lstStyle/>
                    <a:p>
                      <a:pPr algn="ctr"/>
                      <a:r>
                        <a:rPr lang="en-US" sz="1000" dirty="0"/>
                        <a:t>Tabular model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IN" sz="1000" dirty="0"/>
                        <a:t>(Live Mode)</a:t>
                      </a:r>
                    </a:p>
                  </a:txBody>
                  <a:tcPr/>
                </a:tc>
                <a:extLst>
                  <a:ext uri="{0D108BD9-81ED-4DB2-BD59-A6C34878D82A}">
                    <a16:rowId xmlns:a16="http://schemas.microsoft.com/office/drawing/2014/main" val="620925876"/>
                  </a:ext>
                </a:extLst>
              </a:tr>
              <a:tr h="237271">
                <a:tc>
                  <a:txBody>
                    <a:bodyPr/>
                    <a:lstStyle/>
                    <a:p>
                      <a:r>
                        <a:rPr lang="en-IN" sz="1000" dirty="0"/>
                        <a:t>Measure Creation</a:t>
                      </a:r>
                    </a:p>
                  </a:txBody>
                  <a:tcPr/>
                </a:tc>
                <a:tc>
                  <a:txBody>
                    <a:bodyPr/>
                    <a:lstStyle/>
                    <a:p>
                      <a:pPr algn="ctr"/>
                      <a:r>
                        <a:rPr lang="en-IN" sz="1000" kern="1200" dirty="0">
                          <a:solidFill>
                            <a:schemeClr val="dk1"/>
                          </a:solidFill>
                          <a:latin typeface="+mn-lt"/>
                          <a:ea typeface="+mn-ea"/>
                          <a:cs typeface="+mn-cs"/>
                        </a:rPr>
                        <a:t>Yes</a:t>
                      </a:r>
                    </a:p>
                  </a:txBody>
                  <a:tcPr/>
                </a:tc>
                <a:tc>
                  <a:txBody>
                    <a:bodyPr/>
                    <a:lstStyle/>
                    <a:p>
                      <a:pPr algn="ctr"/>
                      <a:r>
                        <a:rPr lang="en-IN" sz="1000" kern="1200" dirty="0">
                          <a:solidFill>
                            <a:schemeClr val="dk1"/>
                          </a:solidFill>
                          <a:latin typeface="+mn-lt"/>
                          <a:ea typeface="+mn-ea"/>
                          <a:cs typeface="+mn-cs"/>
                        </a:rPr>
                        <a:t>No</a:t>
                      </a:r>
                    </a:p>
                  </a:txBody>
                  <a:tcPr>
                    <a:solidFill>
                      <a:srgbClr val="FF0000"/>
                    </a:solidFill>
                  </a:tcPr>
                </a:tc>
                <a:tc>
                  <a:txBody>
                    <a:bodyPr/>
                    <a:lstStyle/>
                    <a:p>
                      <a:pPr algn="ctr"/>
                      <a:r>
                        <a:rPr lang="en-IN" sz="1000" kern="1200" dirty="0">
                          <a:solidFill>
                            <a:schemeClr val="dk1"/>
                          </a:solidFill>
                          <a:latin typeface="+mn-lt"/>
                          <a:ea typeface="+mn-ea"/>
                          <a:cs typeface="+mn-cs"/>
                        </a:rPr>
                        <a:t>Yes</a:t>
                      </a:r>
                    </a:p>
                  </a:txBody>
                  <a:tcPr/>
                </a:tc>
                <a:tc>
                  <a:txBody>
                    <a:bodyPr/>
                    <a:lstStyle/>
                    <a:p>
                      <a:pPr algn="ctr"/>
                      <a:r>
                        <a:rPr lang="en-IN" sz="1000" u="sng" kern="1200" dirty="0">
                          <a:solidFill>
                            <a:schemeClr val="dk1"/>
                          </a:solidFill>
                          <a:latin typeface="+mn-lt"/>
                          <a:ea typeface="+mn-ea"/>
                          <a:cs typeface="+mn-cs"/>
                          <a:hlinkClick r:id="rId3"/>
                        </a:rPr>
                        <a:t>Limited DAX Compatibility</a:t>
                      </a:r>
                      <a:r>
                        <a:rPr lang="en-IN" sz="1200" b="1" u="sng" kern="1200" baseline="30000" dirty="0">
                          <a:solidFill>
                            <a:schemeClr val="dk1"/>
                          </a:solidFill>
                          <a:latin typeface="+mn-lt"/>
                          <a:ea typeface="+mn-ea"/>
                          <a:cs typeface="+mn-cs"/>
                        </a:rPr>
                        <a:t>1</a:t>
                      </a:r>
                      <a:endParaRPr lang="en-IN" sz="1000" b="1" u="sng" kern="1200" baseline="30000" dirty="0">
                        <a:solidFill>
                          <a:schemeClr val="dk1"/>
                        </a:solidFill>
                        <a:latin typeface="+mn-lt"/>
                        <a:ea typeface="+mn-ea"/>
                        <a:cs typeface="+mn-cs"/>
                      </a:endParaRPr>
                    </a:p>
                  </a:txBody>
                  <a:tcPr/>
                </a:tc>
                <a:tc>
                  <a:txBody>
                    <a:bodyPr/>
                    <a:lstStyle/>
                    <a:p>
                      <a:pPr algn="ctr"/>
                      <a:r>
                        <a:rPr lang="en-IN" sz="1000" kern="1200" dirty="0">
                          <a:solidFill>
                            <a:schemeClr val="dk1"/>
                          </a:solidFill>
                          <a:latin typeface="+mn-lt"/>
                          <a:ea typeface="+mn-ea"/>
                          <a:cs typeface="+mn-cs"/>
                        </a:rPr>
                        <a:t>Yes</a:t>
                      </a:r>
                    </a:p>
                  </a:txBody>
                  <a:tcPr/>
                </a:tc>
                <a:tc>
                  <a:txBody>
                    <a:bodyPr/>
                    <a:lstStyle/>
                    <a:p>
                      <a:pPr algn="ctr"/>
                      <a:r>
                        <a:rPr lang="en-IN" sz="1000" kern="1200" dirty="0">
                          <a:solidFill>
                            <a:schemeClr val="dk1"/>
                          </a:solidFill>
                          <a:latin typeface="+mn-lt"/>
                          <a:ea typeface="+mn-ea"/>
                          <a:cs typeface="+mn-cs"/>
                        </a:rPr>
                        <a:t>Yes</a:t>
                      </a:r>
                    </a:p>
                  </a:txBody>
                  <a:tcPr/>
                </a:tc>
                <a:extLst>
                  <a:ext uri="{0D108BD9-81ED-4DB2-BD59-A6C34878D82A}">
                    <a16:rowId xmlns:a16="http://schemas.microsoft.com/office/drawing/2014/main" val="3501603523"/>
                  </a:ext>
                </a:extLst>
              </a:tr>
              <a:tr h="239150">
                <a:tc>
                  <a:txBody>
                    <a:bodyPr/>
                    <a:lstStyle/>
                    <a:p>
                      <a:r>
                        <a:rPr lang="en-IN" sz="1000" dirty="0"/>
                        <a:t>Large Datasets</a:t>
                      </a:r>
                    </a:p>
                  </a:txBody>
                  <a:tcPr/>
                </a:tc>
                <a:tc>
                  <a:txBody>
                    <a:bodyPr/>
                    <a:lstStyle/>
                    <a:p>
                      <a:pPr algn="ctr"/>
                      <a:r>
                        <a:rPr lang="en-IN" sz="1000" kern="1200" dirty="0">
                          <a:solidFill>
                            <a:schemeClr val="dk1"/>
                          </a:solidFill>
                          <a:latin typeface="+mn-lt"/>
                          <a:ea typeface="+mn-ea"/>
                          <a:cs typeface="+mn-cs"/>
                        </a:rPr>
                        <a:t>No</a:t>
                      </a:r>
                    </a:p>
                  </a:txBody>
                  <a:tcPr>
                    <a:solidFill>
                      <a:srgbClr val="FFFF00"/>
                    </a:solidFill>
                  </a:tcPr>
                </a:tc>
                <a:tc>
                  <a:txBody>
                    <a:bodyPr/>
                    <a:lstStyle/>
                    <a:p>
                      <a:pPr algn="ctr"/>
                      <a:r>
                        <a:rPr lang="en-IN" sz="1000" kern="1200" dirty="0">
                          <a:solidFill>
                            <a:schemeClr val="dk1"/>
                          </a:solidFill>
                          <a:latin typeface="+mn-lt"/>
                          <a:ea typeface="+mn-ea"/>
                          <a:cs typeface="+mn-cs"/>
                        </a:rPr>
                        <a:t>Yes</a:t>
                      </a:r>
                    </a:p>
                  </a:txBody>
                  <a:tcPr/>
                </a:tc>
                <a:tc>
                  <a:txBody>
                    <a:bodyPr/>
                    <a:lstStyle/>
                    <a:p>
                      <a:pPr algn="ctr"/>
                      <a:r>
                        <a:rPr lang="en-IN" sz="1000" kern="1200" dirty="0">
                          <a:solidFill>
                            <a:schemeClr val="dk1"/>
                          </a:solidFill>
                          <a:latin typeface="+mn-lt"/>
                          <a:ea typeface="+mn-ea"/>
                          <a:cs typeface="+mn-cs"/>
                        </a:rPr>
                        <a:t>No</a:t>
                      </a:r>
                    </a:p>
                  </a:txBody>
                  <a:tcPr>
                    <a:solidFill>
                      <a:srgbClr val="FFFF00"/>
                    </a:solidFill>
                  </a:tcPr>
                </a:tc>
                <a:tc>
                  <a:txBody>
                    <a:bodyPr/>
                    <a:lstStyle/>
                    <a:p>
                      <a:pPr algn="ctr"/>
                      <a:r>
                        <a:rPr lang="en-IN" sz="1000" kern="1200" dirty="0">
                          <a:solidFill>
                            <a:schemeClr val="dk1"/>
                          </a:solidFill>
                          <a:latin typeface="+mn-lt"/>
                          <a:ea typeface="+mn-ea"/>
                          <a:cs typeface="+mn-cs"/>
                        </a:rPr>
                        <a:t>Yes</a:t>
                      </a:r>
                    </a:p>
                  </a:txBody>
                  <a:tcPr/>
                </a:tc>
                <a:tc>
                  <a:txBody>
                    <a:bodyPr/>
                    <a:lstStyle/>
                    <a:p>
                      <a:pPr algn="ctr"/>
                      <a:r>
                        <a:rPr lang="en-IN" sz="1000" kern="1200" dirty="0">
                          <a:solidFill>
                            <a:schemeClr val="dk1"/>
                          </a:solidFill>
                          <a:latin typeface="+mn-lt"/>
                          <a:ea typeface="+mn-ea"/>
                          <a:cs typeface="+mn-cs"/>
                        </a:rPr>
                        <a:t>No</a:t>
                      </a:r>
                    </a:p>
                  </a:txBody>
                  <a:tcPr>
                    <a:solidFill>
                      <a:srgbClr val="FFFF00"/>
                    </a:solidFill>
                  </a:tcPr>
                </a:tc>
                <a:tc>
                  <a:txBody>
                    <a:bodyPr/>
                    <a:lstStyle/>
                    <a:p>
                      <a:pPr algn="ctr"/>
                      <a:r>
                        <a:rPr lang="en-IN" sz="1000" kern="1200" dirty="0">
                          <a:solidFill>
                            <a:schemeClr val="dk1"/>
                          </a:solidFill>
                          <a:latin typeface="+mn-lt"/>
                          <a:ea typeface="+mn-ea"/>
                          <a:cs typeface="+mn-cs"/>
                        </a:rPr>
                        <a:t>Yes</a:t>
                      </a:r>
                    </a:p>
                  </a:txBody>
                  <a:tcPr/>
                </a:tc>
                <a:extLst>
                  <a:ext uri="{0D108BD9-81ED-4DB2-BD59-A6C34878D82A}">
                    <a16:rowId xmlns:a16="http://schemas.microsoft.com/office/drawing/2014/main" val="1363466625"/>
                  </a:ext>
                </a:extLst>
              </a:tr>
              <a:tr h="267818">
                <a:tc>
                  <a:txBody>
                    <a:bodyPr/>
                    <a:lstStyle/>
                    <a:p>
                      <a:r>
                        <a:rPr lang="en-IN" sz="1000" dirty="0"/>
                        <a:t>Small Datasets</a:t>
                      </a:r>
                    </a:p>
                  </a:txBody>
                  <a:tcPr/>
                </a:tc>
                <a:tc>
                  <a:txBody>
                    <a:bodyPr/>
                    <a:lstStyle/>
                    <a:p>
                      <a:pPr algn="ctr"/>
                      <a:r>
                        <a:rPr lang="en-IN" sz="1000" kern="1200" dirty="0">
                          <a:solidFill>
                            <a:schemeClr val="dk1"/>
                          </a:solidFill>
                          <a:latin typeface="+mn-lt"/>
                          <a:ea typeface="+mn-ea"/>
                          <a:cs typeface="+mn-cs"/>
                        </a:rPr>
                        <a:t>Yes</a:t>
                      </a:r>
                    </a:p>
                  </a:txBody>
                  <a:tcPr/>
                </a:tc>
                <a:tc>
                  <a:txBody>
                    <a:bodyPr/>
                    <a:lstStyle/>
                    <a:p>
                      <a:pPr algn="ctr"/>
                      <a:r>
                        <a:rPr lang="en-IN" sz="1000" kern="1200" dirty="0">
                          <a:solidFill>
                            <a:schemeClr val="dk1"/>
                          </a:solidFill>
                          <a:latin typeface="+mn-lt"/>
                          <a:ea typeface="+mn-ea"/>
                          <a:cs typeface="+mn-cs"/>
                        </a:rPr>
                        <a:t>Yes</a:t>
                      </a:r>
                    </a:p>
                  </a:txBody>
                  <a:tcPr/>
                </a:tc>
                <a:tc>
                  <a:txBody>
                    <a:bodyPr/>
                    <a:lstStyle/>
                    <a:p>
                      <a:pPr algn="ctr"/>
                      <a:r>
                        <a:rPr lang="en-IN" sz="1000" kern="1200" dirty="0">
                          <a:solidFill>
                            <a:schemeClr val="dk1"/>
                          </a:solidFill>
                          <a:latin typeface="+mn-lt"/>
                          <a:ea typeface="+mn-ea"/>
                          <a:cs typeface="+mn-cs"/>
                        </a:rPr>
                        <a:t>Yes</a:t>
                      </a:r>
                    </a:p>
                  </a:txBody>
                  <a:tcPr/>
                </a:tc>
                <a:tc>
                  <a:txBody>
                    <a:bodyPr/>
                    <a:lstStyle/>
                    <a:p>
                      <a:pPr algn="ctr"/>
                      <a:r>
                        <a:rPr lang="en-IN" sz="1000" kern="1200" dirty="0">
                          <a:solidFill>
                            <a:schemeClr val="dk1"/>
                          </a:solidFill>
                          <a:latin typeface="+mn-lt"/>
                          <a:ea typeface="+mn-ea"/>
                          <a:cs typeface="+mn-cs"/>
                        </a:rPr>
                        <a:t>Yes</a:t>
                      </a:r>
                    </a:p>
                  </a:txBody>
                  <a:tcPr/>
                </a:tc>
                <a:tc>
                  <a:txBody>
                    <a:bodyPr/>
                    <a:lstStyle/>
                    <a:p>
                      <a:pPr algn="ctr"/>
                      <a:r>
                        <a:rPr lang="en-IN" sz="1000" kern="1200" dirty="0">
                          <a:solidFill>
                            <a:schemeClr val="dk1"/>
                          </a:solidFill>
                          <a:latin typeface="+mn-lt"/>
                          <a:ea typeface="+mn-ea"/>
                          <a:cs typeface="+mn-cs"/>
                        </a:rPr>
                        <a:t>Yes</a:t>
                      </a:r>
                    </a:p>
                  </a:txBody>
                  <a:tcPr/>
                </a:tc>
                <a:tc>
                  <a:txBody>
                    <a:bodyPr/>
                    <a:lstStyle/>
                    <a:p>
                      <a:pPr algn="ctr"/>
                      <a:r>
                        <a:rPr lang="en-IN" sz="1000" kern="1200" dirty="0">
                          <a:solidFill>
                            <a:schemeClr val="dk1"/>
                          </a:solidFill>
                          <a:latin typeface="+mn-lt"/>
                          <a:ea typeface="+mn-ea"/>
                          <a:cs typeface="+mn-cs"/>
                        </a:rPr>
                        <a:t>Yes</a:t>
                      </a:r>
                    </a:p>
                  </a:txBody>
                  <a:tcPr/>
                </a:tc>
                <a:extLst>
                  <a:ext uri="{0D108BD9-81ED-4DB2-BD59-A6C34878D82A}">
                    <a16:rowId xmlns:a16="http://schemas.microsoft.com/office/drawing/2014/main" val="3530970377"/>
                  </a:ext>
                </a:extLst>
              </a:tr>
              <a:tr h="243731">
                <a:tc>
                  <a:txBody>
                    <a:bodyPr/>
                    <a:lstStyle/>
                    <a:p>
                      <a:r>
                        <a:rPr lang="en-IN" sz="1000" dirty="0"/>
                        <a:t>Maximum Dataset Size</a:t>
                      </a:r>
                    </a:p>
                  </a:txBody>
                  <a:tcPr/>
                </a:tc>
                <a:tc>
                  <a:txBody>
                    <a:bodyPr/>
                    <a:lstStyle/>
                    <a:p>
                      <a:pPr algn="ctr"/>
                      <a:r>
                        <a:rPr lang="en-IN" sz="1000" u="sng" kern="1200" dirty="0">
                          <a:solidFill>
                            <a:schemeClr val="dk1"/>
                          </a:solidFill>
                          <a:latin typeface="+mn-lt"/>
                          <a:ea typeface="+mn-ea"/>
                          <a:cs typeface="+mn-cs"/>
                          <a:hlinkClick r:id="rId4"/>
                        </a:rPr>
                        <a:t>1 GB</a:t>
                      </a:r>
                      <a:r>
                        <a:rPr lang="en-IN" sz="1200" b="1" u="sng" kern="1200" baseline="30000" dirty="0">
                          <a:solidFill>
                            <a:schemeClr val="dk1"/>
                          </a:solidFill>
                          <a:latin typeface="+mn-lt"/>
                          <a:ea typeface="+mn-ea"/>
                          <a:cs typeface="+mn-cs"/>
                        </a:rPr>
                        <a:t>2</a:t>
                      </a:r>
                      <a:endParaRPr lang="en-IN" sz="1000" b="1" u="sng" kern="1200" baseline="30000" dirty="0">
                        <a:solidFill>
                          <a:schemeClr val="dk1"/>
                        </a:solidFill>
                        <a:latin typeface="+mn-lt"/>
                        <a:ea typeface="+mn-ea"/>
                        <a:cs typeface="+mn-cs"/>
                      </a:endParaRPr>
                    </a:p>
                  </a:txBody>
                  <a:tcPr>
                    <a:solidFill>
                      <a:srgbClr val="FFFF00"/>
                    </a:solidFill>
                  </a:tcPr>
                </a:tc>
                <a:tc>
                  <a:txBody>
                    <a:bodyPr/>
                    <a:lstStyle/>
                    <a:p>
                      <a:pPr algn="ctr"/>
                      <a:r>
                        <a:rPr lang="en-IN" sz="1000" u="sng" kern="1200" dirty="0">
                          <a:solidFill>
                            <a:schemeClr val="dk1"/>
                          </a:solidFill>
                          <a:latin typeface="+mn-lt"/>
                          <a:ea typeface="+mn-ea"/>
                          <a:cs typeface="+mn-cs"/>
                          <a:hlinkClick r:id="rId5"/>
                        </a:rPr>
                        <a:t>Server Resource Limits</a:t>
                      </a:r>
                      <a:r>
                        <a:rPr lang="en-IN" sz="1200" b="1" u="sng" kern="1200" baseline="30000" dirty="0">
                          <a:solidFill>
                            <a:schemeClr val="dk1"/>
                          </a:solidFill>
                          <a:latin typeface="+mn-lt"/>
                          <a:ea typeface="+mn-ea"/>
                          <a:cs typeface="+mn-cs"/>
                        </a:rPr>
                        <a:t>3</a:t>
                      </a:r>
                      <a:endParaRPr lang="en-IN" sz="1000" b="1" u="sng" kern="1200" baseline="30000" dirty="0">
                        <a:solidFill>
                          <a:schemeClr val="dk1"/>
                        </a:solidFill>
                        <a:latin typeface="+mn-lt"/>
                        <a:ea typeface="+mn-ea"/>
                        <a:cs typeface="+mn-cs"/>
                      </a:endParaRPr>
                    </a:p>
                  </a:txBody>
                  <a:tcPr/>
                </a:tc>
                <a:tc>
                  <a:txBody>
                    <a:bodyPr/>
                    <a:lstStyle/>
                    <a:p>
                      <a:pPr algn="ctr"/>
                      <a:r>
                        <a:rPr lang="en-IN" sz="1000" kern="1200" dirty="0">
                          <a:solidFill>
                            <a:schemeClr val="dk1"/>
                          </a:solidFill>
                          <a:latin typeface="+mn-lt"/>
                          <a:ea typeface="+mn-ea"/>
                          <a:cs typeface="+mn-cs"/>
                        </a:rPr>
                        <a:t>1 GB</a:t>
                      </a:r>
                    </a:p>
                  </a:txBody>
                  <a:tcPr>
                    <a:solidFill>
                      <a:srgbClr val="FFFF00"/>
                    </a:solidFill>
                  </a:tcPr>
                </a:tc>
                <a:tc>
                  <a:txBody>
                    <a:bodyPr/>
                    <a:lstStyle/>
                    <a:p>
                      <a:pPr algn="ctr"/>
                      <a:r>
                        <a:rPr lang="en-IN" sz="1000" kern="1200" dirty="0">
                          <a:solidFill>
                            <a:schemeClr val="dk1"/>
                          </a:solidFill>
                          <a:latin typeface="+mn-lt"/>
                          <a:ea typeface="+mn-ea"/>
                          <a:cs typeface="+mn-cs"/>
                        </a:rPr>
                        <a:t>Server Resource Limits</a:t>
                      </a:r>
                    </a:p>
                  </a:txBody>
                  <a:tcPr/>
                </a:tc>
                <a:tc>
                  <a:txBody>
                    <a:bodyPr/>
                    <a:lstStyle/>
                    <a:p>
                      <a:pPr algn="ctr"/>
                      <a:r>
                        <a:rPr lang="en-IN" sz="1000" kern="1200" dirty="0">
                          <a:solidFill>
                            <a:schemeClr val="dk1"/>
                          </a:solidFill>
                          <a:latin typeface="+mn-lt"/>
                          <a:ea typeface="+mn-ea"/>
                          <a:cs typeface="+mn-cs"/>
                        </a:rPr>
                        <a:t>1 GB</a:t>
                      </a:r>
                    </a:p>
                  </a:txBody>
                  <a:tcPr>
                    <a:solidFill>
                      <a:srgbClr val="FFFF00"/>
                    </a:solidFill>
                  </a:tcPr>
                </a:tc>
                <a:tc>
                  <a:txBody>
                    <a:bodyPr/>
                    <a:lstStyle/>
                    <a:p>
                      <a:pPr algn="ctr"/>
                      <a:r>
                        <a:rPr lang="en-IN" sz="1000" u="sng" kern="1200" dirty="0">
                          <a:solidFill>
                            <a:schemeClr val="dk1"/>
                          </a:solidFill>
                          <a:latin typeface="+mn-lt"/>
                          <a:ea typeface="+mn-ea"/>
                          <a:cs typeface="+mn-cs"/>
                          <a:hlinkClick r:id="rId5"/>
                        </a:rPr>
                        <a:t>Server Resource Limits</a:t>
                      </a:r>
                      <a:endParaRPr lang="en-IN" sz="1000" u="sng" kern="1200" dirty="0">
                        <a:solidFill>
                          <a:schemeClr val="dk1"/>
                        </a:solidFill>
                        <a:latin typeface="+mn-lt"/>
                        <a:ea typeface="+mn-ea"/>
                        <a:cs typeface="+mn-cs"/>
                      </a:endParaRPr>
                    </a:p>
                  </a:txBody>
                  <a:tcPr/>
                </a:tc>
                <a:extLst>
                  <a:ext uri="{0D108BD9-81ED-4DB2-BD59-A6C34878D82A}">
                    <a16:rowId xmlns:a16="http://schemas.microsoft.com/office/drawing/2014/main" val="3219479831"/>
                  </a:ext>
                </a:extLst>
              </a:tr>
              <a:tr h="231965">
                <a:tc>
                  <a:txBody>
                    <a:bodyPr/>
                    <a:lstStyle/>
                    <a:p>
                      <a:r>
                        <a:rPr lang="en-IN" sz="1000" dirty="0"/>
                        <a:t>IT Governance</a:t>
                      </a:r>
                    </a:p>
                  </a:txBody>
                  <a:tcPr/>
                </a:tc>
                <a:tc>
                  <a:txBody>
                    <a:bodyPr/>
                    <a:lstStyle/>
                    <a:p>
                      <a:pPr algn="ctr"/>
                      <a:r>
                        <a:rPr lang="en-IN" sz="1000" kern="1200" dirty="0">
                          <a:solidFill>
                            <a:schemeClr val="dk1"/>
                          </a:solidFill>
                          <a:latin typeface="+mn-lt"/>
                          <a:ea typeface="+mn-ea"/>
                          <a:cs typeface="+mn-cs"/>
                        </a:rPr>
                        <a:t>Poor</a:t>
                      </a:r>
                    </a:p>
                  </a:txBody>
                  <a:tcPr/>
                </a:tc>
                <a:tc>
                  <a:txBody>
                    <a:bodyPr/>
                    <a:lstStyle/>
                    <a:p>
                      <a:pPr algn="ctr"/>
                      <a:r>
                        <a:rPr lang="en-IN" sz="1000" kern="1200" dirty="0">
                          <a:solidFill>
                            <a:schemeClr val="dk1"/>
                          </a:solidFill>
                          <a:latin typeface="+mn-lt"/>
                          <a:ea typeface="+mn-ea"/>
                          <a:cs typeface="+mn-cs"/>
                        </a:rPr>
                        <a:t>Good</a:t>
                      </a:r>
                    </a:p>
                  </a:txBody>
                  <a:tcPr/>
                </a:tc>
                <a:tc>
                  <a:txBody>
                    <a:bodyPr/>
                    <a:lstStyle/>
                    <a:p>
                      <a:pPr algn="ctr"/>
                      <a:r>
                        <a:rPr lang="en-IN" sz="1000" kern="1200" dirty="0">
                          <a:solidFill>
                            <a:schemeClr val="dk1"/>
                          </a:solidFill>
                          <a:latin typeface="+mn-lt"/>
                          <a:ea typeface="+mn-ea"/>
                          <a:cs typeface="+mn-cs"/>
                        </a:rPr>
                        <a:t>Poor</a:t>
                      </a:r>
                    </a:p>
                  </a:txBody>
                  <a:tcPr/>
                </a:tc>
                <a:tc>
                  <a:txBody>
                    <a:bodyPr/>
                    <a:lstStyle/>
                    <a:p>
                      <a:pPr algn="ctr"/>
                      <a:r>
                        <a:rPr lang="en-IN" sz="1000" kern="1200" dirty="0">
                          <a:solidFill>
                            <a:schemeClr val="dk1"/>
                          </a:solidFill>
                          <a:latin typeface="+mn-lt"/>
                          <a:ea typeface="+mn-ea"/>
                          <a:cs typeface="+mn-cs"/>
                        </a:rPr>
                        <a:t>Poor</a:t>
                      </a:r>
                    </a:p>
                  </a:txBody>
                  <a:tcPr/>
                </a:tc>
                <a:tc>
                  <a:txBody>
                    <a:bodyPr/>
                    <a:lstStyle/>
                    <a:p>
                      <a:pPr algn="ctr"/>
                      <a:r>
                        <a:rPr lang="en-IN" sz="1000" kern="1200" dirty="0">
                          <a:solidFill>
                            <a:schemeClr val="dk1"/>
                          </a:solidFill>
                          <a:latin typeface="+mn-lt"/>
                          <a:ea typeface="+mn-ea"/>
                          <a:cs typeface="+mn-cs"/>
                        </a:rPr>
                        <a:t>Poor</a:t>
                      </a:r>
                    </a:p>
                  </a:txBody>
                  <a:tcPr/>
                </a:tc>
                <a:tc>
                  <a:txBody>
                    <a:bodyPr/>
                    <a:lstStyle/>
                    <a:p>
                      <a:pPr algn="ctr"/>
                      <a:r>
                        <a:rPr lang="en-IN" sz="1000" kern="1200" dirty="0">
                          <a:solidFill>
                            <a:schemeClr val="dk1"/>
                          </a:solidFill>
                          <a:latin typeface="+mn-lt"/>
                          <a:ea typeface="+mn-ea"/>
                          <a:cs typeface="+mn-cs"/>
                        </a:rPr>
                        <a:t>Good</a:t>
                      </a:r>
                    </a:p>
                  </a:txBody>
                  <a:tcPr/>
                </a:tc>
                <a:extLst>
                  <a:ext uri="{0D108BD9-81ED-4DB2-BD59-A6C34878D82A}">
                    <a16:rowId xmlns:a16="http://schemas.microsoft.com/office/drawing/2014/main" val="2912804858"/>
                  </a:ext>
                </a:extLst>
              </a:tr>
              <a:tr h="180930">
                <a:tc>
                  <a:txBody>
                    <a:bodyPr/>
                    <a:lstStyle/>
                    <a:p>
                      <a:r>
                        <a:rPr lang="en-IN" sz="1000" dirty="0"/>
                        <a:t>Data Governance</a:t>
                      </a:r>
                    </a:p>
                  </a:txBody>
                  <a:tcPr/>
                </a:tc>
                <a:tc>
                  <a:txBody>
                    <a:bodyPr/>
                    <a:lstStyle/>
                    <a:p>
                      <a:pPr algn="ctr"/>
                      <a:r>
                        <a:rPr lang="en-IN" sz="1000" kern="1200" dirty="0">
                          <a:solidFill>
                            <a:schemeClr val="dk1"/>
                          </a:solidFill>
                          <a:latin typeface="+mn-lt"/>
                          <a:ea typeface="+mn-ea"/>
                          <a:cs typeface="+mn-cs"/>
                        </a:rPr>
                        <a:t>Poor</a:t>
                      </a:r>
                    </a:p>
                  </a:txBody>
                  <a:tcPr/>
                </a:tc>
                <a:tc>
                  <a:txBody>
                    <a:bodyPr/>
                    <a:lstStyle/>
                    <a:p>
                      <a:pPr algn="ctr"/>
                      <a:endParaRPr lang="en-IN" sz="1000" kern="1200" dirty="0">
                        <a:solidFill>
                          <a:schemeClr val="dk1"/>
                        </a:solidFill>
                        <a:latin typeface="+mn-lt"/>
                        <a:ea typeface="+mn-ea"/>
                        <a:cs typeface="+mn-cs"/>
                      </a:endParaRPr>
                    </a:p>
                  </a:txBody>
                  <a:tcPr/>
                </a:tc>
                <a:tc>
                  <a:txBody>
                    <a:bodyPr/>
                    <a:lstStyle/>
                    <a:p>
                      <a:pPr algn="ctr"/>
                      <a:r>
                        <a:rPr lang="en-IN" sz="1000" kern="1200" dirty="0">
                          <a:solidFill>
                            <a:schemeClr val="dk1"/>
                          </a:solidFill>
                          <a:latin typeface="+mn-lt"/>
                          <a:ea typeface="+mn-ea"/>
                          <a:cs typeface="+mn-cs"/>
                        </a:rPr>
                        <a:t>Poor</a:t>
                      </a:r>
                    </a:p>
                  </a:txBody>
                  <a:tcPr/>
                </a:tc>
                <a:tc>
                  <a:txBody>
                    <a:bodyPr/>
                    <a:lstStyle/>
                    <a:p>
                      <a:pPr algn="ctr"/>
                      <a:r>
                        <a:rPr lang="en-IN" sz="1000" kern="1200" dirty="0">
                          <a:solidFill>
                            <a:schemeClr val="dk1"/>
                          </a:solidFill>
                          <a:latin typeface="+mn-lt"/>
                          <a:ea typeface="+mn-ea"/>
                          <a:cs typeface="+mn-cs"/>
                        </a:rPr>
                        <a:t>Poor</a:t>
                      </a:r>
                    </a:p>
                  </a:txBody>
                  <a:tcPr/>
                </a:tc>
                <a:tc>
                  <a:txBody>
                    <a:bodyPr/>
                    <a:lstStyle/>
                    <a:p>
                      <a:pPr algn="ctr"/>
                      <a:r>
                        <a:rPr lang="en-IN" sz="1000" kern="1200" dirty="0">
                          <a:solidFill>
                            <a:schemeClr val="dk1"/>
                          </a:solidFill>
                          <a:latin typeface="+mn-lt"/>
                          <a:ea typeface="+mn-ea"/>
                          <a:cs typeface="+mn-cs"/>
                        </a:rPr>
                        <a:t>Poor</a:t>
                      </a:r>
                    </a:p>
                  </a:txBody>
                  <a:tcPr/>
                </a:tc>
                <a:tc>
                  <a:txBody>
                    <a:bodyPr/>
                    <a:lstStyle/>
                    <a:p>
                      <a:pPr algn="ctr"/>
                      <a:r>
                        <a:rPr lang="en-IN" sz="1000" kern="1200" dirty="0">
                          <a:solidFill>
                            <a:schemeClr val="dk1"/>
                          </a:solidFill>
                          <a:latin typeface="+mn-lt"/>
                          <a:ea typeface="+mn-ea"/>
                          <a:cs typeface="+mn-cs"/>
                        </a:rPr>
                        <a:t>Good</a:t>
                      </a:r>
                    </a:p>
                  </a:txBody>
                  <a:tcPr/>
                </a:tc>
                <a:extLst>
                  <a:ext uri="{0D108BD9-81ED-4DB2-BD59-A6C34878D82A}">
                    <a16:rowId xmlns:a16="http://schemas.microsoft.com/office/drawing/2014/main" val="901057095"/>
                  </a:ext>
                </a:extLst>
              </a:tr>
              <a:tr h="385566">
                <a:tc>
                  <a:txBody>
                    <a:bodyPr/>
                    <a:lstStyle/>
                    <a:p>
                      <a:r>
                        <a:rPr lang="en-IN" sz="1000" dirty="0"/>
                        <a:t>Full Multi - Dimensional Support</a:t>
                      </a:r>
                    </a:p>
                  </a:txBody>
                  <a:tcPr/>
                </a:tc>
                <a:tc>
                  <a:txBody>
                    <a:bodyPr/>
                    <a:lstStyle/>
                    <a:p>
                      <a:pPr algn="ctr"/>
                      <a:r>
                        <a:rPr lang="en-IN" sz="1000" kern="1200" dirty="0">
                          <a:solidFill>
                            <a:schemeClr val="dk1"/>
                          </a:solidFill>
                          <a:latin typeface="+mn-lt"/>
                          <a:ea typeface="+mn-ea"/>
                          <a:cs typeface="+mn-cs"/>
                        </a:rPr>
                        <a:t>No</a:t>
                      </a:r>
                    </a:p>
                  </a:txBody>
                  <a:tcPr/>
                </a:tc>
                <a:tc>
                  <a:txBody>
                    <a:bodyPr/>
                    <a:lstStyle/>
                    <a:p>
                      <a:pPr algn="ctr"/>
                      <a:r>
                        <a:rPr lang="en-IN" sz="1000" u="sng" kern="1200" dirty="0">
                          <a:solidFill>
                            <a:schemeClr val="dk1"/>
                          </a:solidFill>
                          <a:latin typeface="+mn-lt"/>
                          <a:ea typeface="+mn-ea"/>
                          <a:cs typeface="+mn-cs"/>
                          <a:hlinkClick r:id="rId6"/>
                        </a:rPr>
                        <a:t>No</a:t>
                      </a:r>
                      <a:r>
                        <a:rPr lang="en-IN" sz="1100" b="1" u="sng" kern="1200" baseline="30000" dirty="0">
                          <a:solidFill>
                            <a:schemeClr val="dk1"/>
                          </a:solidFill>
                          <a:latin typeface="+mn-lt"/>
                          <a:ea typeface="+mn-ea"/>
                          <a:cs typeface="+mn-cs"/>
                        </a:rPr>
                        <a:t>4</a:t>
                      </a:r>
                      <a:endParaRPr lang="en-IN" sz="1000" b="1" u="sng" kern="1200" baseline="30000" dirty="0">
                        <a:solidFill>
                          <a:schemeClr val="dk1"/>
                        </a:solidFill>
                        <a:latin typeface="+mn-lt"/>
                        <a:ea typeface="+mn-ea"/>
                        <a:cs typeface="+mn-cs"/>
                      </a:endParaRPr>
                    </a:p>
                  </a:txBody>
                  <a:tcPr/>
                </a:tc>
                <a:tc>
                  <a:txBody>
                    <a:bodyPr/>
                    <a:lstStyle/>
                    <a:p>
                      <a:pPr algn="ctr"/>
                      <a:r>
                        <a:rPr lang="en-IN" sz="1000" kern="1200" dirty="0">
                          <a:solidFill>
                            <a:schemeClr val="dk1"/>
                          </a:solidFill>
                          <a:latin typeface="+mn-lt"/>
                          <a:ea typeface="+mn-ea"/>
                          <a:cs typeface="+mn-cs"/>
                        </a:rPr>
                        <a:t>NA</a:t>
                      </a:r>
                    </a:p>
                  </a:txBody>
                  <a:tcPr/>
                </a:tc>
                <a:tc>
                  <a:txBody>
                    <a:bodyPr/>
                    <a:lstStyle/>
                    <a:p>
                      <a:pPr algn="ctr"/>
                      <a:r>
                        <a:rPr lang="en-IN" sz="1000" kern="1200" dirty="0">
                          <a:solidFill>
                            <a:schemeClr val="dk1"/>
                          </a:solidFill>
                          <a:latin typeface="+mn-lt"/>
                          <a:ea typeface="+mn-ea"/>
                          <a:cs typeface="+mn-cs"/>
                        </a:rPr>
                        <a:t>NA</a:t>
                      </a:r>
                    </a:p>
                  </a:txBody>
                  <a:tcPr/>
                </a:tc>
                <a:tc>
                  <a:txBody>
                    <a:bodyPr/>
                    <a:lstStyle/>
                    <a:p>
                      <a:pPr algn="ctr"/>
                      <a:r>
                        <a:rPr lang="en-IN" sz="1000" kern="1200" dirty="0">
                          <a:solidFill>
                            <a:schemeClr val="dk1"/>
                          </a:solidFill>
                          <a:latin typeface="+mn-lt"/>
                          <a:ea typeface="+mn-ea"/>
                          <a:cs typeface="+mn-cs"/>
                        </a:rPr>
                        <a:t>NA</a:t>
                      </a:r>
                    </a:p>
                  </a:txBody>
                  <a:tcPr/>
                </a:tc>
                <a:tc>
                  <a:txBody>
                    <a:bodyPr/>
                    <a:lstStyle/>
                    <a:p>
                      <a:pPr algn="ctr"/>
                      <a:r>
                        <a:rPr lang="en-IN" sz="1000" kern="1200" dirty="0">
                          <a:solidFill>
                            <a:schemeClr val="dk1"/>
                          </a:solidFill>
                          <a:latin typeface="+mn-lt"/>
                          <a:ea typeface="+mn-ea"/>
                          <a:cs typeface="+mn-cs"/>
                        </a:rPr>
                        <a:t>NA</a:t>
                      </a:r>
                    </a:p>
                  </a:txBody>
                  <a:tcPr/>
                </a:tc>
                <a:extLst>
                  <a:ext uri="{0D108BD9-81ED-4DB2-BD59-A6C34878D82A}">
                    <a16:rowId xmlns:a16="http://schemas.microsoft.com/office/drawing/2014/main" val="825696826"/>
                  </a:ext>
                </a:extLst>
              </a:tr>
              <a:tr h="236336">
                <a:tc>
                  <a:txBody>
                    <a:bodyPr/>
                    <a:lstStyle/>
                    <a:p>
                      <a:pPr marL="0" algn="l" defTabSz="914400" rtl="0" eaLnBrk="1" latinLnBrk="0" hangingPunct="1"/>
                      <a:r>
                        <a:rPr lang="en-IN" sz="1000" kern="1200" dirty="0">
                          <a:solidFill>
                            <a:schemeClr val="dk1"/>
                          </a:solidFill>
                          <a:latin typeface="+mn-lt"/>
                          <a:ea typeface="+mn-ea"/>
                          <a:cs typeface="+mn-cs"/>
                        </a:rPr>
                        <a:t>Full Tabular Feature support</a:t>
                      </a:r>
                    </a:p>
                  </a:txBody>
                  <a:tcPr/>
                </a:tc>
                <a:tc>
                  <a:txBody>
                    <a:bodyPr/>
                    <a:lstStyle/>
                    <a:p>
                      <a:pPr algn="ctr"/>
                      <a:r>
                        <a:rPr lang="en-IN" sz="1000" kern="1200" dirty="0">
                          <a:solidFill>
                            <a:schemeClr val="dk1"/>
                          </a:solidFill>
                          <a:latin typeface="+mn-lt"/>
                          <a:ea typeface="+mn-ea"/>
                          <a:cs typeface="+mn-cs"/>
                        </a:rPr>
                        <a:t>NA</a:t>
                      </a:r>
                    </a:p>
                  </a:txBody>
                  <a:tcPr/>
                </a:tc>
                <a:tc>
                  <a:txBody>
                    <a:bodyPr/>
                    <a:lstStyle/>
                    <a:p>
                      <a:pPr algn="ctr"/>
                      <a:r>
                        <a:rPr lang="en-IN" sz="1000" kern="1200" dirty="0">
                          <a:solidFill>
                            <a:schemeClr val="dk1"/>
                          </a:solidFill>
                          <a:latin typeface="+mn-lt"/>
                          <a:ea typeface="+mn-ea"/>
                          <a:cs typeface="+mn-cs"/>
                        </a:rPr>
                        <a:t>NA</a:t>
                      </a:r>
                    </a:p>
                  </a:txBody>
                  <a:tcPr/>
                </a:tc>
                <a:tc>
                  <a:txBody>
                    <a:bodyPr/>
                    <a:lstStyle/>
                    <a:p>
                      <a:pPr algn="ctr"/>
                      <a:r>
                        <a:rPr lang="en-IN" sz="1000" kern="1200" dirty="0">
                          <a:solidFill>
                            <a:schemeClr val="dk1"/>
                          </a:solidFill>
                          <a:latin typeface="+mn-lt"/>
                          <a:ea typeface="+mn-ea"/>
                          <a:cs typeface="+mn-cs"/>
                        </a:rPr>
                        <a:t>NA</a:t>
                      </a:r>
                    </a:p>
                  </a:txBody>
                  <a:tcPr/>
                </a:tc>
                <a:tc>
                  <a:txBody>
                    <a:bodyPr/>
                    <a:lstStyle/>
                    <a:p>
                      <a:pPr algn="ctr"/>
                      <a:r>
                        <a:rPr lang="en-IN" sz="1000" kern="1200" dirty="0">
                          <a:solidFill>
                            <a:schemeClr val="dk1"/>
                          </a:solidFill>
                          <a:latin typeface="+mn-lt"/>
                          <a:ea typeface="+mn-ea"/>
                          <a:cs typeface="+mn-cs"/>
                        </a:rPr>
                        <a:t>NA</a:t>
                      </a:r>
                    </a:p>
                  </a:txBody>
                  <a:tcPr/>
                </a:tc>
                <a:tc>
                  <a:txBody>
                    <a:bodyPr/>
                    <a:lstStyle/>
                    <a:p>
                      <a:pPr algn="ctr"/>
                      <a:r>
                        <a:rPr lang="en-IN" sz="1000" kern="1200" dirty="0">
                          <a:solidFill>
                            <a:schemeClr val="dk1"/>
                          </a:solidFill>
                          <a:latin typeface="+mn-lt"/>
                          <a:ea typeface="+mn-ea"/>
                          <a:cs typeface="+mn-cs"/>
                        </a:rPr>
                        <a:t>No</a:t>
                      </a:r>
                    </a:p>
                  </a:txBody>
                  <a:tcPr/>
                </a:tc>
                <a:tc>
                  <a:txBody>
                    <a:bodyPr/>
                    <a:lstStyle/>
                    <a:p>
                      <a:pPr algn="ctr"/>
                      <a:r>
                        <a:rPr lang="en-IN" sz="1000" kern="1200" dirty="0">
                          <a:solidFill>
                            <a:schemeClr val="dk1"/>
                          </a:solidFill>
                          <a:latin typeface="+mn-lt"/>
                          <a:ea typeface="+mn-ea"/>
                          <a:cs typeface="+mn-cs"/>
                        </a:rPr>
                        <a:t>Yes</a:t>
                      </a:r>
                    </a:p>
                  </a:txBody>
                  <a:tcPr/>
                </a:tc>
                <a:extLst>
                  <a:ext uri="{0D108BD9-81ED-4DB2-BD59-A6C34878D82A}">
                    <a16:rowId xmlns:a16="http://schemas.microsoft.com/office/drawing/2014/main" val="827305276"/>
                  </a:ext>
                </a:extLst>
              </a:tr>
              <a:tr h="533861">
                <a:tc>
                  <a:txBody>
                    <a:bodyPr/>
                    <a:lstStyle/>
                    <a:p>
                      <a:pPr marL="0" algn="l" defTabSz="914400" rtl="0" eaLnBrk="1" latinLnBrk="0" hangingPunct="1"/>
                      <a:r>
                        <a:rPr lang="en-IN" sz="1000" kern="1200" dirty="0">
                          <a:solidFill>
                            <a:schemeClr val="dk1"/>
                          </a:solidFill>
                          <a:latin typeface="+mn-lt"/>
                          <a:ea typeface="+mn-ea"/>
                          <a:cs typeface="+mn-cs"/>
                        </a:rPr>
                        <a:t>Multiple Data sources</a:t>
                      </a:r>
                    </a:p>
                  </a:txBody>
                  <a:tcPr/>
                </a:tc>
                <a:tc>
                  <a:txBody>
                    <a:bodyPr/>
                    <a:lstStyle/>
                    <a:p>
                      <a:pPr marL="0" algn="ctr" defTabSz="914400" rtl="0" eaLnBrk="1" latinLnBrk="0" hangingPunct="1"/>
                      <a:r>
                        <a:rPr lang="en-IN" sz="1000" kern="1200" dirty="0">
                          <a:solidFill>
                            <a:schemeClr val="dk1"/>
                          </a:solidFill>
                          <a:latin typeface="+mn-lt"/>
                          <a:ea typeface="+mn-ea"/>
                          <a:cs typeface="+mn-cs"/>
                        </a:rPr>
                        <a:t>Import Only</a:t>
                      </a:r>
                    </a:p>
                  </a:txBody>
                  <a:tcPr/>
                </a:tc>
                <a:tc>
                  <a:txBody>
                    <a:bodyPr/>
                    <a:lstStyle/>
                    <a:p>
                      <a:pPr marL="0" algn="ctr" defTabSz="914400" rtl="0" eaLnBrk="1" latinLnBrk="0" hangingPunct="1"/>
                      <a:r>
                        <a:rPr lang="en-IN" sz="1000" kern="1200" dirty="0">
                          <a:solidFill>
                            <a:schemeClr val="dk1"/>
                          </a:solidFill>
                          <a:latin typeface="+mn-lt"/>
                          <a:ea typeface="+mn-ea"/>
                          <a:cs typeface="+mn-cs"/>
                        </a:rPr>
                        <a:t>No</a:t>
                      </a:r>
                    </a:p>
                  </a:txBody>
                  <a:tcPr>
                    <a:solidFill>
                      <a:srgbClr val="FFFF00"/>
                    </a:solidFill>
                  </a:tcPr>
                </a:tc>
                <a:tc>
                  <a:txBody>
                    <a:bodyPr/>
                    <a:lstStyle/>
                    <a:p>
                      <a:pPr marL="0" algn="ctr" defTabSz="914400" rtl="0" eaLnBrk="1" latinLnBrk="0" hangingPunct="1"/>
                      <a:r>
                        <a:rPr lang="en-IN" sz="1000" kern="1200" dirty="0">
                          <a:solidFill>
                            <a:schemeClr val="dk1"/>
                          </a:solidFill>
                          <a:latin typeface="+mn-lt"/>
                          <a:ea typeface="+mn-ea"/>
                          <a:cs typeface="+mn-cs"/>
                        </a:rPr>
                        <a:t>Import Only</a:t>
                      </a:r>
                    </a:p>
                  </a:txBody>
                  <a:tcPr/>
                </a:tc>
                <a:tc>
                  <a:txBody>
                    <a:bodyPr/>
                    <a:lstStyle/>
                    <a:p>
                      <a:pPr marL="0" algn="ctr" defTabSz="914400" rtl="0" eaLnBrk="1" latinLnBrk="0" hangingPunct="1"/>
                      <a:r>
                        <a:rPr lang="en-IN" sz="1000" kern="1200" dirty="0">
                          <a:solidFill>
                            <a:schemeClr val="dk1"/>
                          </a:solidFill>
                          <a:latin typeface="+mn-lt"/>
                          <a:ea typeface="+mn-ea"/>
                          <a:cs typeface="+mn-cs"/>
                        </a:rPr>
                        <a:t>Import/Live </a:t>
                      </a:r>
                    </a:p>
                    <a:p>
                      <a:pPr marL="0" algn="ctr" defTabSz="914400" rtl="0" eaLnBrk="1" latinLnBrk="0" hangingPunct="1"/>
                      <a:r>
                        <a:rPr lang="en-IN" sz="1000" kern="1200" dirty="0">
                          <a:solidFill>
                            <a:schemeClr val="dk1"/>
                          </a:solidFill>
                          <a:latin typeface="+mn-lt"/>
                          <a:ea typeface="+mn-ea"/>
                          <a:cs typeface="+mn-cs"/>
                        </a:rPr>
                        <a:t>(Relational Databases only)</a:t>
                      </a:r>
                    </a:p>
                  </a:txBody>
                  <a:tcPr/>
                </a:tc>
                <a:tc>
                  <a:txBody>
                    <a:bodyPr/>
                    <a:lstStyle/>
                    <a:p>
                      <a:pPr marL="0" algn="ctr" defTabSz="914400" rtl="0" eaLnBrk="1" latinLnBrk="0" hangingPunct="1"/>
                      <a:r>
                        <a:rPr lang="en-IN" sz="1000" kern="1200" dirty="0">
                          <a:solidFill>
                            <a:schemeClr val="dk1"/>
                          </a:solidFill>
                          <a:latin typeface="+mn-lt"/>
                          <a:ea typeface="+mn-ea"/>
                          <a:cs typeface="+mn-cs"/>
                        </a:rPr>
                        <a:t>Import only</a:t>
                      </a:r>
                    </a:p>
                  </a:txBody>
                  <a:tcPr/>
                </a:tc>
                <a:tc>
                  <a:txBody>
                    <a:bodyPr/>
                    <a:lstStyle/>
                    <a:p>
                      <a:pPr marL="0" algn="ctr" defTabSz="914400" rtl="0" eaLnBrk="1" latinLnBrk="0" hangingPunct="1"/>
                      <a:r>
                        <a:rPr lang="en-IN" sz="1000" kern="1200" dirty="0">
                          <a:solidFill>
                            <a:schemeClr val="dk1"/>
                          </a:solidFill>
                          <a:latin typeface="+mn-lt"/>
                          <a:ea typeface="+mn-ea"/>
                          <a:cs typeface="+mn-cs"/>
                        </a:rPr>
                        <a:t>No</a:t>
                      </a:r>
                    </a:p>
                    <a:p>
                      <a:pPr marL="0" algn="ctr" defTabSz="914400" rtl="0" eaLnBrk="1" latinLnBrk="0" hangingPunct="1"/>
                      <a:r>
                        <a:rPr lang="en-IN" sz="1000" kern="1200" dirty="0">
                          <a:solidFill>
                            <a:schemeClr val="dk1"/>
                          </a:solidFill>
                          <a:latin typeface="+mn-lt"/>
                          <a:ea typeface="+mn-ea"/>
                          <a:cs typeface="+mn-cs"/>
                        </a:rPr>
                        <a:t>(Multiple Data sources can be used to create the tabular model</a:t>
                      </a:r>
                    </a:p>
                  </a:txBody>
                  <a:tcPr>
                    <a:solidFill>
                      <a:srgbClr val="FFFF00"/>
                    </a:solidFill>
                  </a:tcPr>
                </a:tc>
                <a:extLst>
                  <a:ext uri="{0D108BD9-81ED-4DB2-BD59-A6C34878D82A}">
                    <a16:rowId xmlns:a16="http://schemas.microsoft.com/office/drawing/2014/main" val="3285297390"/>
                  </a:ext>
                </a:extLst>
              </a:tr>
              <a:tr h="247849">
                <a:tc>
                  <a:txBody>
                    <a:bodyPr/>
                    <a:lstStyle/>
                    <a:p>
                      <a:r>
                        <a:rPr lang="en-IN" sz="1000" kern="1200" dirty="0">
                          <a:solidFill>
                            <a:schemeClr val="dk1"/>
                          </a:solidFill>
                          <a:latin typeface="+mn-lt"/>
                          <a:ea typeface="+mn-ea"/>
                          <a:cs typeface="+mn-cs"/>
                        </a:rPr>
                        <a:t>Ease of use</a:t>
                      </a:r>
                    </a:p>
                  </a:txBody>
                  <a:tcPr/>
                </a:tc>
                <a:tc>
                  <a:txBody>
                    <a:bodyPr/>
                    <a:lstStyle/>
                    <a:p>
                      <a:pPr marL="0" algn="ctr" defTabSz="914400" rtl="0" eaLnBrk="1" latinLnBrk="0" hangingPunct="1"/>
                      <a:r>
                        <a:rPr lang="en-IN" sz="1000" kern="1200" dirty="0">
                          <a:solidFill>
                            <a:schemeClr val="dk1"/>
                          </a:solidFill>
                          <a:latin typeface="+mn-lt"/>
                          <a:ea typeface="+mn-ea"/>
                          <a:cs typeface="+mn-cs"/>
                        </a:rPr>
                        <a:t>Poor</a:t>
                      </a:r>
                    </a:p>
                  </a:txBody>
                  <a:tcPr>
                    <a:solidFill>
                      <a:srgbClr val="FF0000"/>
                    </a:solidFill>
                  </a:tcPr>
                </a:tc>
                <a:tc>
                  <a:txBody>
                    <a:bodyPr/>
                    <a:lstStyle/>
                    <a:p>
                      <a:pPr marL="0" algn="ctr" defTabSz="914400" rtl="0" eaLnBrk="1" latinLnBrk="0" hangingPunct="1"/>
                      <a:r>
                        <a:rPr lang="en-IN" sz="1000" kern="1200" dirty="0">
                          <a:solidFill>
                            <a:schemeClr val="dk1"/>
                          </a:solidFill>
                          <a:latin typeface="+mn-lt"/>
                          <a:ea typeface="+mn-ea"/>
                          <a:cs typeface="+mn-cs"/>
                        </a:rPr>
                        <a:t>Good</a:t>
                      </a:r>
                    </a:p>
                  </a:txBody>
                  <a:tcPr/>
                </a:tc>
                <a:tc>
                  <a:txBody>
                    <a:bodyPr/>
                    <a:lstStyle/>
                    <a:p>
                      <a:pPr marL="0" algn="ctr" defTabSz="914400" rtl="0" eaLnBrk="1" latinLnBrk="0" hangingPunct="1"/>
                      <a:r>
                        <a:rPr lang="en-IN" sz="1000" kern="1200" dirty="0">
                          <a:solidFill>
                            <a:schemeClr val="dk1"/>
                          </a:solidFill>
                          <a:latin typeface="+mn-lt"/>
                          <a:ea typeface="+mn-ea"/>
                          <a:cs typeface="+mn-cs"/>
                        </a:rPr>
                        <a:t>Good</a:t>
                      </a:r>
                    </a:p>
                  </a:txBody>
                  <a:tcPr/>
                </a:tc>
                <a:tc>
                  <a:txBody>
                    <a:bodyPr/>
                    <a:lstStyle/>
                    <a:p>
                      <a:pPr marL="0" algn="ctr" defTabSz="914400" rtl="0" eaLnBrk="1" latinLnBrk="0" hangingPunct="1"/>
                      <a:r>
                        <a:rPr lang="en-IN" sz="1000" kern="1200" dirty="0">
                          <a:solidFill>
                            <a:schemeClr val="dk1"/>
                          </a:solidFill>
                          <a:latin typeface="+mn-lt"/>
                          <a:ea typeface="+mn-ea"/>
                          <a:cs typeface="+mn-cs"/>
                        </a:rPr>
                        <a:t>Good</a:t>
                      </a:r>
                    </a:p>
                  </a:txBody>
                  <a:tcPr/>
                </a:tc>
                <a:tc>
                  <a:txBody>
                    <a:bodyPr/>
                    <a:lstStyle/>
                    <a:p>
                      <a:pPr marL="0" algn="ctr" defTabSz="914400" rtl="0" eaLnBrk="1" latinLnBrk="0" hangingPunct="1"/>
                      <a:r>
                        <a:rPr lang="en-IN" sz="1000" kern="1200" dirty="0">
                          <a:solidFill>
                            <a:schemeClr val="dk1"/>
                          </a:solidFill>
                          <a:latin typeface="+mn-lt"/>
                          <a:ea typeface="+mn-ea"/>
                          <a:cs typeface="+mn-cs"/>
                        </a:rPr>
                        <a:t>Poor</a:t>
                      </a:r>
                    </a:p>
                  </a:txBody>
                  <a:tcPr>
                    <a:solidFill>
                      <a:srgbClr val="FF0000"/>
                    </a:solidFill>
                  </a:tcPr>
                </a:tc>
                <a:tc>
                  <a:txBody>
                    <a:bodyPr/>
                    <a:lstStyle/>
                    <a:p>
                      <a:pPr marL="0" algn="ctr" defTabSz="914400" rtl="0" eaLnBrk="1" latinLnBrk="0" hangingPunct="1"/>
                      <a:r>
                        <a:rPr lang="en-IN" sz="1000" kern="1200" dirty="0">
                          <a:solidFill>
                            <a:schemeClr val="dk1"/>
                          </a:solidFill>
                          <a:latin typeface="+mn-lt"/>
                          <a:ea typeface="+mn-ea"/>
                          <a:cs typeface="+mn-cs"/>
                        </a:rPr>
                        <a:t>Good</a:t>
                      </a:r>
                    </a:p>
                  </a:txBody>
                  <a:tcPr/>
                </a:tc>
                <a:extLst>
                  <a:ext uri="{0D108BD9-81ED-4DB2-BD59-A6C34878D82A}">
                    <a16:rowId xmlns:a16="http://schemas.microsoft.com/office/drawing/2014/main" val="3957392973"/>
                  </a:ext>
                </a:extLst>
              </a:tr>
              <a:tr h="255998">
                <a:tc>
                  <a:txBody>
                    <a:bodyPr/>
                    <a:lstStyle/>
                    <a:p>
                      <a:r>
                        <a:rPr lang="en-IN" sz="1000" kern="1200" dirty="0">
                          <a:solidFill>
                            <a:schemeClr val="dk1"/>
                          </a:solidFill>
                          <a:latin typeface="+mn-lt"/>
                          <a:ea typeface="+mn-ea"/>
                          <a:cs typeface="+mn-cs"/>
                        </a:rPr>
                        <a:t>Model Maintenance</a:t>
                      </a:r>
                    </a:p>
                  </a:txBody>
                  <a:tcPr/>
                </a:tc>
                <a:tc>
                  <a:txBody>
                    <a:bodyPr/>
                    <a:lstStyle/>
                    <a:p>
                      <a:pPr marL="0" algn="ctr" defTabSz="914400" rtl="0" eaLnBrk="1" latinLnBrk="0" hangingPunct="1"/>
                      <a:r>
                        <a:rPr lang="en-IN" sz="1000" kern="1200" dirty="0">
                          <a:solidFill>
                            <a:schemeClr val="dk1"/>
                          </a:solidFill>
                          <a:latin typeface="+mn-lt"/>
                          <a:ea typeface="+mn-ea"/>
                          <a:cs typeface="+mn-cs"/>
                        </a:rPr>
                        <a:t>Poor</a:t>
                      </a:r>
                    </a:p>
                  </a:txBody>
                  <a:tcPr>
                    <a:solidFill>
                      <a:srgbClr val="FF0000"/>
                    </a:solidFill>
                  </a:tcPr>
                </a:tc>
                <a:tc>
                  <a:txBody>
                    <a:bodyPr/>
                    <a:lstStyle/>
                    <a:p>
                      <a:pPr marL="0" algn="ctr" defTabSz="914400" rtl="0" eaLnBrk="1" latinLnBrk="0" hangingPunct="1"/>
                      <a:r>
                        <a:rPr lang="en-IN" sz="1000" kern="1200" dirty="0">
                          <a:solidFill>
                            <a:schemeClr val="dk1"/>
                          </a:solidFill>
                          <a:latin typeface="+mn-lt"/>
                          <a:ea typeface="+mn-ea"/>
                          <a:cs typeface="+mn-cs"/>
                        </a:rPr>
                        <a:t>Good</a:t>
                      </a:r>
                    </a:p>
                  </a:txBody>
                  <a:tcPr/>
                </a:tc>
                <a:tc>
                  <a:txBody>
                    <a:bodyPr/>
                    <a:lstStyle/>
                    <a:p>
                      <a:pPr marL="0" algn="ctr" defTabSz="914400" rtl="0" eaLnBrk="1" latinLnBrk="0" hangingPunct="1"/>
                      <a:r>
                        <a:rPr lang="en-IN" sz="1000" kern="1200" dirty="0">
                          <a:solidFill>
                            <a:schemeClr val="dk1"/>
                          </a:solidFill>
                          <a:latin typeface="+mn-lt"/>
                          <a:ea typeface="+mn-ea"/>
                          <a:cs typeface="+mn-cs"/>
                        </a:rPr>
                        <a:t>Poor</a:t>
                      </a:r>
                    </a:p>
                  </a:txBody>
                  <a:tcPr>
                    <a:solidFill>
                      <a:srgbClr val="FF0000"/>
                    </a:solidFill>
                  </a:tcPr>
                </a:tc>
                <a:tc>
                  <a:txBody>
                    <a:bodyPr/>
                    <a:lstStyle/>
                    <a:p>
                      <a:pPr marL="0" algn="ctr" defTabSz="914400" rtl="0" eaLnBrk="1" latinLnBrk="0" hangingPunct="1"/>
                      <a:r>
                        <a:rPr lang="en-IN" sz="1000" kern="1200" dirty="0">
                          <a:solidFill>
                            <a:schemeClr val="dk1"/>
                          </a:solidFill>
                          <a:latin typeface="+mn-lt"/>
                          <a:ea typeface="+mn-ea"/>
                          <a:cs typeface="+mn-cs"/>
                        </a:rPr>
                        <a:t>Poor</a:t>
                      </a:r>
                    </a:p>
                  </a:txBody>
                  <a:tcPr>
                    <a:solidFill>
                      <a:srgbClr val="FF0000"/>
                    </a:solidFill>
                  </a:tcPr>
                </a:tc>
                <a:tc>
                  <a:txBody>
                    <a:bodyPr/>
                    <a:lstStyle/>
                    <a:p>
                      <a:pPr marL="0" algn="ctr" defTabSz="914400" rtl="0" eaLnBrk="1" latinLnBrk="0" hangingPunct="1"/>
                      <a:r>
                        <a:rPr lang="en-IN" sz="1000" kern="1200" dirty="0">
                          <a:solidFill>
                            <a:schemeClr val="dk1"/>
                          </a:solidFill>
                          <a:latin typeface="+mn-lt"/>
                          <a:ea typeface="+mn-ea"/>
                          <a:cs typeface="+mn-cs"/>
                        </a:rPr>
                        <a:t>Poor</a:t>
                      </a:r>
                    </a:p>
                  </a:txBody>
                  <a:tcPr>
                    <a:solidFill>
                      <a:srgbClr val="FF0000"/>
                    </a:solidFill>
                  </a:tcPr>
                </a:tc>
                <a:tc>
                  <a:txBody>
                    <a:bodyPr/>
                    <a:lstStyle/>
                    <a:p>
                      <a:pPr marL="0" algn="ctr" defTabSz="914400" rtl="0" eaLnBrk="1" latinLnBrk="0" hangingPunct="1"/>
                      <a:r>
                        <a:rPr lang="en-IN" sz="1000" kern="1200" dirty="0">
                          <a:solidFill>
                            <a:schemeClr val="dk1"/>
                          </a:solidFill>
                          <a:latin typeface="+mn-lt"/>
                          <a:ea typeface="+mn-ea"/>
                          <a:cs typeface="+mn-cs"/>
                        </a:rPr>
                        <a:t>Good</a:t>
                      </a:r>
                    </a:p>
                  </a:txBody>
                  <a:tcPr/>
                </a:tc>
                <a:extLst>
                  <a:ext uri="{0D108BD9-81ED-4DB2-BD59-A6C34878D82A}">
                    <a16:rowId xmlns:a16="http://schemas.microsoft.com/office/drawing/2014/main" val="3124428277"/>
                  </a:ext>
                </a:extLst>
              </a:tr>
              <a:tr h="351694">
                <a:tc>
                  <a:txBody>
                    <a:bodyPr/>
                    <a:lstStyle/>
                    <a:p>
                      <a:r>
                        <a:rPr lang="en-IN" sz="1000" kern="1200" dirty="0">
                          <a:solidFill>
                            <a:schemeClr val="dk1"/>
                          </a:solidFill>
                          <a:latin typeface="+mn-lt"/>
                          <a:ea typeface="+mn-ea"/>
                          <a:cs typeface="+mn-cs"/>
                        </a:rPr>
                        <a:t>Model Readability</a:t>
                      </a:r>
                    </a:p>
                  </a:txBody>
                  <a:tcPr/>
                </a:tc>
                <a:tc>
                  <a:txBody>
                    <a:bodyPr/>
                    <a:lstStyle/>
                    <a:p>
                      <a:pPr marL="0" algn="ctr" defTabSz="914400" rtl="0" eaLnBrk="1" latinLnBrk="0" hangingPunct="1"/>
                      <a:r>
                        <a:rPr lang="en-IN" sz="1000" kern="1200" dirty="0">
                          <a:solidFill>
                            <a:schemeClr val="dk1"/>
                          </a:solidFill>
                          <a:latin typeface="+mn-lt"/>
                          <a:ea typeface="+mn-ea"/>
                          <a:cs typeface="+mn-cs"/>
                        </a:rPr>
                        <a:t>Poor</a:t>
                      </a:r>
                    </a:p>
                  </a:txBody>
                  <a:tcPr>
                    <a:solidFill>
                      <a:srgbClr val="FF0000"/>
                    </a:solidFill>
                  </a:tcPr>
                </a:tc>
                <a:tc>
                  <a:txBody>
                    <a:bodyPr/>
                    <a:lstStyle/>
                    <a:p>
                      <a:pPr marL="0" algn="ctr" defTabSz="914400" rtl="0" eaLnBrk="1" latinLnBrk="0" hangingPunct="1"/>
                      <a:r>
                        <a:rPr lang="en-IN" sz="1000" kern="1200" dirty="0">
                          <a:solidFill>
                            <a:schemeClr val="dk1"/>
                          </a:solidFill>
                          <a:latin typeface="+mn-lt"/>
                          <a:ea typeface="+mn-ea"/>
                          <a:cs typeface="+mn-cs"/>
                        </a:rPr>
                        <a:t>Good</a:t>
                      </a:r>
                    </a:p>
                  </a:txBody>
                  <a:tcPr/>
                </a:tc>
                <a:tc>
                  <a:txBody>
                    <a:bodyPr/>
                    <a:lstStyle/>
                    <a:p>
                      <a:pPr marL="0" algn="ctr" defTabSz="914400" rtl="0" eaLnBrk="1" latinLnBrk="0" hangingPunct="1"/>
                      <a:r>
                        <a:rPr lang="en-IN" sz="1000" kern="1200" dirty="0">
                          <a:solidFill>
                            <a:schemeClr val="dk1"/>
                          </a:solidFill>
                          <a:latin typeface="+mn-lt"/>
                          <a:ea typeface="+mn-ea"/>
                          <a:cs typeface="+mn-cs"/>
                        </a:rPr>
                        <a:t>Good</a:t>
                      </a:r>
                    </a:p>
                  </a:txBody>
                  <a:tcPr/>
                </a:tc>
                <a:tc>
                  <a:txBody>
                    <a:bodyPr/>
                    <a:lstStyle/>
                    <a:p>
                      <a:pPr marL="0" algn="ctr" defTabSz="914400" rtl="0" eaLnBrk="1" latinLnBrk="0" hangingPunct="1"/>
                      <a:r>
                        <a:rPr lang="en-IN" sz="1000" kern="1200" dirty="0">
                          <a:solidFill>
                            <a:schemeClr val="dk1"/>
                          </a:solidFill>
                          <a:latin typeface="+mn-lt"/>
                          <a:ea typeface="+mn-ea"/>
                          <a:cs typeface="+mn-cs"/>
                        </a:rPr>
                        <a:t>Good</a:t>
                      </a:r>
                    </a:p>
                  </a:txBody>
                  <a:tcPr/>
                </a:tc>
                <a:tc>
                  <a:txBody>
                    <a:bodyPr/>
                    <a:lstStyle/>
                    <a:p>
                      <a:pPr marL="0" algn="ctr" defTabSz="914400" rtl="0" eaLnBrk="1" latinLnBrk="0" hangingPunct="1"/>
                      <a:r>
                        <a:rPr lang="en-IN" sz="1000" kern="1200" dirty="0">
                          <a:solidFill>
                            <a:schemeClr val="dk1"/>
                          </a:solidFill>
                          <a:latin typeface="+mn-lt"/>
                          <a:ea typeface="+mn-ea"/>
                          <a:cs typeface="+mn-cs"/>
                        </a:rPr>
                        <a:t>Poor</a:t>
                      </a:r>
                    </a:p>
                  </a:txBody>
                  <a:tcPr>
                    <a:solidFill>
                      <a:srgbClr val="FF0000"/>
                    </a:solidFill>
                  </a:tcPr>
                </a:tc>
                <a:tc>
                  <a:txBody>
                    <a:bodyPr/>
                    <a:lstStyle/>
                    <a:p>
                      <a:pPr marL="0" algn="ctr" defTabSz="914400" rtl="0" eaLnBrk="1" latinLnBrk="0" hangingPunct="1"/>
                      <a:r>
                        <a:rPr lang="en-IN" sz="1000" kern="1200" dirty="0">
                          <a:solidFill>
                            <a:schemeClr val="dk1"/>
                          </a:solidFill>
                          <a:latin typeface="+mn-lt"/>
                          <a:ea typeface="+mn-ea"/>
                          <a:cs typeface="+mn-cs"/>
                        </a:rPr>
                        <a:t>Good</a:t>
                      </a:r>
                    </a:p>
                  </a:txBody>
                  <a:tcPr/>
                </a:tc>
                <a:extLst>
                  <a:ext uri="{0D108BD9-81ED-4DB2-BD59-A6C34878D82A}">
                    <a16:rowId xmlns:a16="http://schemas.microsoft.com/office/drawing/2014/main" val="3605708761"/>
                  </a:ext>
                </a:extLst>
              </a:tr>
            </a:tbl>
          </a:graphicData>
        </a:graphic>
      </p:graphicFrame>
      <p:pic>
        <p:nvPicPr>
          <p:cNvPr id="5" name="Picture 4">
            <a:extLst>
              <a:ext uri="{FF2B5EF4-FFF2-40B4-BE49-F238E27FC236}">
                <a16:creationId xmlns:a16="http://schemas.microsoft.com/office/drawing/2014/main" id="{8C5654E0-6336-4779-BBFB-DEB1142E32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365124"/>
            <a:ext cx="844061" cy="619613"/>
          </a:xfrm>
          <a:prstGeom prst="rect">
            <a:avLst/>
          </a:prstGeom>
          <a:solidFill>
            <a:schemeClr val="accent4">
              <a:lumMod val="60000"/>
              <a:lumOff val="40000"/>
            </a:schemeClr>
          </a:solidFill>
        </p:spPr>
      </p:pic>
      <p:sp>
        <p:nvSpPr>
          <p:cNvPr id="8" name="TextBox 7">
            <a:extLst>
              <a:ext uri="{FF2B5EF4-FFF2-40B4-BE49-F238E27FC236}">
                <a16:creationId xmlns:a16="http://schemas.microsoft.com/office/drawing/2014/main" id="{041B407B-D89D-4B4D-A913-1B2B39F59EA9}"/>
              </a:ext>
            </a:extLst>
          </p:cNvPr>
          <p:cNvSpPr txBox="1"/>
          <p:nvPr/>
        </p:nvSpPr>
        <p:spPr>
          <a:xfrm>
            <a:off x="838198" y="5322567"/>
            <a:ext cx="10515602" cy="1015663"/>
          </a:xfrm>
          <a:prstGeom prst="rect">
            <a:avLst/>
          </a:prstGeom>
          <a:noFill/>
        </p:spPr>
        <p:txBody>
          <a:bodyPr wrap="square">
            <a:spAutoFit/>
          </a:bodyPr>
          <a:lstStyle/>
          <a:p>
            <a:r>
              <a:rPr lang="en-IN" sz="1200" dirty="0"/>
              <a:t>*1 :  </a:t>
            </a:r>
            <a:r>
              <a:rPr lang="en-IN" sz="1200" dirty="0">
                <a:hlinkClick r:id="rId3"/>
              </a:rPr>
              <a:t>https://docs.microsoft.com/en-us/sql/analysis-services/tabular-models/dax-formula-compatibility-in-directquery-mode-ssas-2016</a:t>
            </a:r>
            <a:endParaRPr lang="en-IN" sz="1200" dirty="0"/>
          </a:p>
          <a:p>
            <a:r>
              <a:rPr lang="en-IN" sz="1200" dirty="0"/>
              <a:t>*2 :  </a:t>
            </a:r>
            <a:r>
              <a:rPr lang="en-IN" sz="1200" dirty="0">
                <a:hlinkClick r:id="rId4"/>
              </a:rPr>
              <a:t>https://powerbi.microsoft.com/en-us/blog/power-bi-service-may-update-file-size-increase-to-1-gb/</a:t>
            </a:r>
            <a:endParaRPr lang="en-IN" sz="1200" dirty="0"/>
          </a:p>
          <a:p>
            <a:r>
              <a:rPr lang="en-IN" sz="1200" dirty="0"/>
              <a:t>*3 : </a:t>
            </a:r>
            <a:r>
              <a:rPr lang="en-IN" sz="1200" dirty="0">
                <a:hlinkClick r:id="rId5"/>
              </a:rPr>
              <a:t>https://docs.microsoft.com/en-us/analysis-services/comparing-tabular-and-multidimensional-solutions-ssas?redirectedfrom=MSDN&amp;view=asallproducts-allversions&amp;viewFallbackFrom=sql-server-ver15</a:t>
            </a:r>
            <a:endParaRPr lang="en-IN" sz="1200" dirty="0"/>
          </a:p>
          <a:p>
            <a:r>
              <a:rPr lang="en-IN" sz="1200" dirty="0"/>
              <a:t>*4 : </a:t>
            </a:r>
            <a:r>
              <a:rPr lang="en-IN" sz="1200" dirty="0">
                <a:hlinkClick r:id="rId6"/>
              </a:rPr>
              <a:t>https://powerbi.microsoft.com/en-us/documentation/powerbi-desktop-ssas-multidimensional/</a:t>
            </a:r>
            <a:endParaRPr lang="en-IN" sz="1200" dirty="0"/>
          </a:p>
        </p:txBody>
      </p:sp>
    </p:spTree>
    <p:extLst>
      <p:ext uri="{BB962C8B-B14F-4D97-AF65-F5344CB8AC3E}">
        <p14:creationId xmlns:p14="http://schemas.microsoft.com/office/powerpoint/2010/main" val="2939690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47CB9-C521-48AB-8820-826511AB3E64}"/>
              </a:ext>
            </a:extLst>
          </p:cNvPr>
          <p:cNvSpPr>
            <a:spLocks noGrp="1"/>
          </p:cNvSpPr>
          <p:nvPr>
            <p:ph type="title"/>
          </p:nvPr>
        </p:nvSpPr>
        <p:spPr>
          <a:xfrm>
            <a:off x="838200" y="365125"/>
            <a:ext cx="10515600" cy="619613"/>
          </a:xfrm>
          <a:solidFill>
            <a:schemeClr val="accent4">
              <a:lumMod val="60000"/>
              <a:lumOff val="40000"/>
            </a:schemeClr>
          </a:solidFill>
        </p:spPr>
        <p:txBody>
          <a:bodyPr>
            <a:normAutofit/>
          </a:bodyPr>
          <a:lstStyle/>
          <a:p>
            <a:r>
              <a:rPr lang="en-IN" sz="3000" b="1" dirty="0"/>
              <a:t>          Power BI Sample Architecture</a:t>
            </a:r>
          </a:p>
        </p:txBody>
      </p:sp>
      <p:pic>
        <p:nvPicPr>
          <p:cNvPr id="5" name="Picture 4">
            <a:extLst>
              <a:ext uri="{FF2B5EF4-FFF2-40B4-BE49-F238E27FC236}">
                <a16:creationId xmlns:a16="http://schemas.microsoft.com/office/drawing/2014/main" id="{8C5654E0-6336-4779-BBFB-DEB1142E3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5124"/>
            <a:ext cx="844061" cy="619613"/>
          </a:xfrm>
          <a:prstGeom prst="rect">
            <a:avLst/>
          </a:prstGeom>
          <a:solidFill>
            <a:schemeClr val="accent4">
              <a:lumMod val="60000"/>
              <a:lumOff val="40000"/>
            </a:schemeClr>
          </a:solidFill>
        </p:spPr>
      </p:pic>
      <p:pic>
        <p:nvPicPr>
          <p:cNvPr id="7" name="Content Placeholder 6">
            <a:extLst>
              <a:ext uri="{FF2B5EF4-FFF2-40B4-BE49-F238E27FC236}">
                <a16:creationId xmlns:a16="http://schemas.microsoft.com/office/drawing/2014/main" id="{4B300365-7EE5-4E07-8F2C-057E422A522A}"/>
              </a:ext>
            </a:extLst>
          </p:cNvPr>
          <p:cNvPicPr>
            <a:picLocks noGrp="1" noChangeAspect="1"/>
          </p:cNvPicPr>
          <p:nvPr>
            <p:ph idx="1"/>
          </p:nvPr>
        </p:nvPicPr>
        <p:blipFill>
          <a:blip r:embed="rId4"/>
          <a:stretch>
            <a:fillRect/>
          </a:stretch>
        </p:blipFill>
        <p:spPr>
          <a:xfrm>
            <a:off x="838198" y="1106904"/>
            <a:ext cx="10515599" cy="5245769"/>
          </a:xfrm>
          <a:prstGeom prst="rect">
            <a:avLst/>
          </a:prstGeom>
        </p:spPr>
      </p:pic>
    </p:spTree>
    <p:extLst>
      <p:ext uri="{BB962C8B-B14F-4D97-AF65-F5344CB8AC3E}">
        <p14:creationId xmlns:p14="http://schemas.microsoft.com/office/powerpoint/2010/main" val="126505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47CB9-C521-48AB-8820-826511AB3E64}"/>
              </a:ext>
            </a:extLst>
          </p:cNvPr>
          <p:cNvSpPr>
            <a:spLocks noGrp="1"/>
          </p:cNvSpPr>
          <p:nvPr>
            <p:ph type="title"/>
          </p:nvPr>
        </p:nvSpPr>
        <p:spPr>
          <a:xfrm>
            <a:off x="838200" y="365125"/>
            <a:ext cx="10515600" cy="619613"/>
          </a:xfrm>
          <a:solidFill>
            <a:schemeClr val="accent4">
              <a:lumMod val="60000"/>
              <a:lumOff val="40000"/>
            </a:schemeClr>
          </a:solidFill>
        </p:spPr>
        <p:txBody>
          <a:bodyPr>
            <a:normAutofit/>
          </a:bodyPr>
          <a:lstStyle/>
          <a:p>
            <a:r>
              <a:rPr lang="en-IN" sz="3000" b="1" dirty="0"/>
              <a:t>          Power BI Summary and Useful Resources</a:t>
            </a:r>
          </a:p>
        </p:txBody>
      </p:sp>
      <p:pic>
        <p:nvPicPr>
          <p:cNvPr id="5" name="Picture 4">
            <a:extLst>
              <a:ext uri="{FF2B5EF4-FFF2-40B4-BE49-F238E27FC236}">
                <a16:creationId xmlns:a16="http://schemas.microsoft.com/office/drawing/2014/main" id="{8C5654E0-6336-4779-BBFB-DEB1142E3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5124"/>
            <a:ext cx="844061" cy="619613"/>
          </a:xfrm>
          <a:prstGeom prst="rect">
            <a:avLst/>
          </a:prstGeom>
          <a:solidFill>
            <a:schemeClr val="accent4">
              <a:lumMod val="60000"/>
              <a:lumOff val="40000"/>
            </a:schemeClr>
          </a:solidFill>
        </p:spPr>
      </p:pic>
      <p:sp>
        <p:nvSpPr>
          <p:cNvPr id="4" name="Content Placeholder 3">
            <a:extLst>
              <a:ext uri="{FF2B5EF4-FFF2-40B4-BE49-F238E27FC236}">
                <a16:creationId xmlns:a16="http://schemas.microsoft.com/office/drawing/2014/main" id="{86411246-AF07-4F92-B8E7-0EFD3690AFA1}"/>
              </a:ext>
            </a:extLst>
          </p:cNvPr>
          <p:cNvSpPr>
            <a:spLocks noGrp="1"/>
          </p:cNvSpPr>
          <p:nvPr>
            <p:ph idx="1"/>
          </p:nvPr>
        </p:nvSpPr>
        <p:spPr>
          <a:xfrm>
            <a:off x="1134894" y="2441711"/>
            <a:ext cx="4636852" cy="3427310"/>
          </a:xfrm>
        </p:spPr>
        <p:txBody>
          <a:bodyPr>
            <a:normAutofit fontScale="55000" lnSpcReduction="20000"/>
          </a:bodyPr>
          <a:lstStyle/>
          <a:p>
            <a:pPr marL="0" indent="0">
              <a:lnSpc>
                <a:spcPct val="120000"/>
              </a:lnSpc>
              <a:buNone/>
            </a:pPr>
            <a:r>
              <a:rPr lang="en-US" sz="3300" dirty="0"/>
              <a:t>Blogs</a:t>
            </a:r>
          </a:p>
          <a:p>
            <a:pPr marL="228600" lvl="1" indent="0">
              <a:lnSpc>
                <a:spcPct val="120000"/>
              </a:lnSpc>
              <a:buNone/>
            </a:pPr>
            <a:r>
              <a:rPr lang="en-US" sz="3300" dirty="0">
                <a:hlinkClick r:id="rId4"/>
              </a:rPr>
              <a:t>Power Pivot Pro</a:t>
            </a:r>
            <a:endParaRPr lang="en-US" sz="3300" dirty="0"/>
          </a:p>
          <a:p>
            <a:pPr marL="228600" lvl="1" indent="0">
              <a:lnSpc>
                <a:spcPct val="120000"/>
              </a:lnSpc>
              <a:buNone/>
            </a:pPr>
            <a:r>
              <a:rPr lang="en-US" sz="3300" dirty="0">
                <a:hlinkClick r:id="rId5"/>
              </a:rPr>
              <a:t>Marco Russo</a:t>
            </a:r>
            <a:endParaRPr lang="en-US" sz="3300" dirty="0"/>
          </a:p>
          <a:p>
            <a:pPr marL="228600" lvl="1" indent="0">
              <a:lnSpc>
                <a:spcPct val="120000"/>
              </a:lnSpc>
              <a:buNone/>
            </a:pPr>
            <a:r>
              <a:rPr lang="en-US" sz="3300" dirty="0">
                <a:hlinkClick r:id="rId6"/>
              </a:rPr>
              <a:t>Alberto Ferrari</a:t>
            </a:r>
            <a:endParaRPr lang="en-US" sz="3300" dirty="0"/>
          </a:p>
          <a:p>
            <a:pPr marL="228600" lvl="1" indent="0">
              <a:lnSpc>
                <a:spcPct val="120000"/>
              </a:lnSpc>
              <a:buNone/>
            </a:pPr>
            <a:r>
              <a:rPr lang="en-US" sz="3300" dirty="0">
                <a:hlinkClick r:id="rId7"/>
              </a:rPr>
              <a:t>SQLBI</a:t>
            </a:r>
            <a:endParaRPr lang="en-US" sz="3300" dirty="0"/>
          </a:p>
          <a:p>
            <a:pPr marL="228600" lvl="1" indent="0">
              <a:lnSpc>
                <a:spcPct val="120000"/>
              </a:lnSpc>
              <a:buNone/>
            </a:pPr>
            <a:r>
              <a:rPr lang="en-US" sz="3300" dirty="0">
                <a:hlinkClick r:id="rId8"/>
              </a:rPr>
              <a:t>DAX Patterns</a:t>
            </a:r>
            <a:endParaRPr lang="en-US" sz="3300" dirty="0"/>
          </a:p>
          <a:p>
            <a:pPr marL="0" indent="0">
              <a:lnSpc>
                <a:spcPct val="120000"/>
              </a:lnSpc>
              <a:buNone/>
            </a:pPr>
            <a:r>
              <a:rPr lang="en-US" sz="3300" dirty="0"/>
              <a:t>Mapping Resources</a:t>
            </a:r>
            <a:endParaRPr lang="en-US" sz="3300" dirty="0">
              <a:hlinkClick r:id="rId9"/>
            </a:endParaRPr>
          </a:p>
          <a:p>
            <a:pPr marL="228600" lvl="1" indent="0">
              <a:lnSpc>
                <a:spcPct val="120000"/>
              </a:lnSpc>
              <a:buNone/>
            </a:pPr>
            <a:r>
              <a:rPr lang="en-US" sz="3300" dirty="0">
                <a:hlinkClick r:id="rId9"/>
              </a:rPr>
              <a:t>Geo Names</a:t>
            </a:r>
            <a:endParaRPr lang="en-US" sz="3300" dirty="0"/>
          </a:p>
          <a:p>
            <a:pPr marL="228600" lvl="1" indent="0">
              <a:lnSpc>
                <a:spcPct val="120000"/>
              </a:lnSpc>
              <a:buNone/>
            </a:pPr>
            <a:r>
              <a:rPr lang="en-US" sz="3300" dirty="0">
                <a:hlinkClick r:id="rId10"/>
              </a:rPr>
              <a:t>Map Shaper</a:t>
            </a:r>
            <a:endParaRPr lang="en-US" sz="3300" dirty="0"/>
          </a:p>
          <a:p>
            <a:endParaRPr lang="en-IN" dirty="0"/>
          </a:p>
        </p:txBody>
      </p:sp>
      <p:sp>
        <p:nvSpPr>
          <p:cNvPr id="8" name="Content Placeholder 3">
            <a:extLst>
              <a:ext uri="{FF2B5EF4-FFF2-40B4-BE49-F238E27FC236}">
                <a16:creationId xmlns:a16="http://schemas.microsoft.com/office/drawing/2014/main" id="{023A5204-4125-45FA-A6E9-2A04DAFD147E}"/>
              </a:ext>
            </a:extLst>
          </p:cNvPr>
          <p:cNvSpPr txBox="1">
            <a:spLocks/>
          </p:cNvSpPr>
          <p:nvPr/>
        </p:nvSpPr>
        <p:spPr>
          <a:xfrm>
            <a:off x="6096000" y="2441711"/>
            <a:ext cx="5582054" cy="3894237"/>
          </a:xfrm>
          <a:prstGeom prst="rect">
            <a:avLst/>
          </a:prstGeom>
          <a:ln>
            <a:solidFill>
              <a:srgbClr val="00B0F0"/>
            </a:solidFill>
          </a:ln>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5500" dirty="0"/>
              <a:t>How To</a:t>
            </a:r>
          </a:p>
          <a:p>
            <a:pPr marL="228600" lvl="1" indent="0">
              <a:lnSpc>
                <a:spcPct val="120000"/>
              </a:lnSpc>
              <a:buFont typeface="Arial" panose="020B0604020202020204" pitchFamily="34" charset="0"/>
              <a:buNone/>
            </a:pPr>
            <a:r>
              <a:rPr lang="en-US" sz="5500" dirty="0">
                <a:hlinkClick r:id="rId11"/>
              </a:rPr>
              <a:t>Tabular Model Row-Level Security</a:t>
            </a:r>
            <a:endParaRPr lang="en-US" sz="5500" dirty="0"/>
          </a:p>
          <a:p>
            <a:pPr marL="228600" lvl="1" indent="0">
              <a:lnSpc>
                <a:spcPct val="120000"/>
              </a:lnSpc>
              <a:buFont typeface="Arial" panose="020B0604020202020204" pitchFamily="34" charset="0"/>
              <a:buNone/>
            </a:pPr>
            <a:r>
              <a:rPr lang="en-US" sz="5500" dirty="0">
                <a:hlinkClick r:id="rId12"/>
              </a:rPr>
              <a:t>Power BI Desktop Row-Level Security</a:t>
            </a:r>
            <a:endParaRPr lang="en-US" sz="5500" dirty="0"/>
          </a:p>
          <a:p>
            <a:pPr marL="228600" lvl="1" indent="0">
              <a:lnSpc>
                <a:spcPct val="120000"/>
              </a:lnSpc>
              <a:buFont typeface="Arial" panose="020B0604020202020204" pitchFamily="34" charset="0"/>
              <a:buNone/>
            </a:pPr>
            <a:r>
              <a:rPr lang="en-US" sz="5500" dirty="0">
                <a:hlinkClick r:id="rId13"/>
              </a:rPr>
              <a:t>Pareto Charts</a:t>
            </a:r>
            <a:endParaRPr lang="en-US" sz="5500" dirty="0"/>
          </a:p>
          <a:p>
            <a:pPr marL="0" indent="0">
              <a:lnSpc>
                <a:spcPct val="120000"/>
              </a:lnSpc>
              <a:buFont typeface="Arial" panose="020B0604020202020204" pitchFamily="34" charset="0"/>
              <a:buNone/>
            </a:pPr>
            <a:r>
              <a:rPr lang="en-US" sz="5500" dirty="0"/>
              <a:t>Report and Dashboard Ideas</a:t>
            </a:r>
          </a:p>
          <a:p>
            <a:pPr marL="228600" lvl="1" indent="0">
              <a:lnSpc>
                <a:spcPct val="120000"/>
              </a:lnSpc>
              <a:buFont typeface="Arial" panose="020B0604020202020204" pitchFamily="34" charset="0"/>
              <a:buNone/>
            </a:pPr>
            <a:r>
              <a:rPr lang="en-US" sz="5500" dirty="0">
                <a:hlinkClick r:id="rId14"/>
              </a:rPr>
              <a:t>Power BI Partner Showcase</a:t>
            </a:r>
            <a:endParaRPr lang="en-US" sz="5500" dirty="0"/>
          </a:p>
          <a:p>
            <a:pPr marL="228600" lvl="1" indent="0">
              <a:lnSpc>
                <a:spcPct val="120000"/>
              </a:lnSpc>
              <a:buFont typeface="Arial" panose="020B0604020202020204" pitchFamily="34" charset="0"/>
              <a:buNone/>
            </a:pPr>
            <a:r>
              <a:rPr lang="en-US" sz="5500" dirty="0">
                <a:hlinkClick r:id="rId15"/>
              </a:rPr>
              <a:t>Power BI R Script Showcase</a:t>
            </a:r>
            <a:endParaRPr lang="en-US" sz="5500" dirty="0"/>
          </a:p>
          <a:p>
            <a:pPr marL="0" indent="0">
              <a:lnSpc>
                <a:spcPct val="120000"/>
              </a:lnSpc>
              <a:buNone/>
            </a:pPr>
            <a:r>
              <a:rPr lang="en-US" sz="5500" dirty="0"/>
              <a:t>Software Downloads</a:t>
            </a:r>
          </a:p>
          <a:p>
            <a:pPr marL="228600" lvl="1" indent="0">
              <a:lnSpc>
                <a:spcPct val="120000"/>
              </a:lnSpc>
              <a:buNone/>
            </a:pPr>
            <a:r>
              <a:rPr lang="en-US" sz="5600" dirty="0">
                <a:solidFill>
                  <a:srgbClr val="0070C0"/>
                </a:solidFill>
                <a:hlinkClick r:id="rId16">
                  <a:extLst>
                    <a:ext uri="{A12FA001-AC4F-418D-AE19-62706E023703}">
                      <ahyp:hlinkClr xmlns:ahyp="http://schemas.microsoft.com/office/drawing/2018/hyperlinkcolor" val="tx"/>
                    </a:ext>
                  </a:extLst>
                </a:hlinkClick>
              </a:rPr>
              <a:t>Power BI Report Server</a:t>
            </a:r>
          </a:p>
          <a:p>
            <a:pPr marL="228600" lvl="1" indent="0">
              <a:lnSpc>
                <a:spcPct val="120000"/>
              </a:lnSpc>
              <a:buNone/>
            </a:pPr>
            <a:r>
              <a:rPr lang="en-US" sz="5500" dirty="0">
                <a:solidFill>
                  <a:srgbClr val="0563C1"/>
                </a:solidFill>
                <a:hlinkClick r:id="rId16">
                  <a:extLst>
                    <a:ext uri="{A12FA001-AC4F-418D-AE19-62706E023703}">
                      <ahyp:hlinkClr xmlns:ahyp="http://schemas.microsoft.com/office/drawing/2018/hyperlinkcolor" val="tx"/>
                    </a:ext>
                  </a:extLst>
                </a:hlinkClick>
              </a:rPr>
              <a:t>Power BI</a:t>
            </a:r>
            <a:r>
              <a:rPr lang="en-US" sz="5500" dirty="0">
                <a:solidFill>
                  <a:srgbClr val="0070C0"/>
                </a:solidFill>
                <a:hlinkClick r:id="rId16">
                  <a:extLst>
                    <a:ext uri="{A12FA001-AC4F-418D-AE19-62706E023703}">
                      <ahyp:hlinkClr xmlns:ahyp="http://schemas.microsoft.com/office/drawing/2018/hyperlinkcolor" val="tx"/>
                    </a:ext>
                  </a:extLst>
                </a:hlinkClick>
              </a:rPr>
              <a:t> Desktop</a:t>
            </a:r>
            <a:endParaRPr lang="en-US" sz="5500" dirty="0">
              <a:solidFill>
                <a:srgbClr val="0070C0"/>
              </a:solidFill>
            </a:endParaRPr>
          </a:p>
          <a:p>
            <a:pPr marL="228600" lvl="1" indent="0">
              <a:lnSpc>
                <a:spcPct val="120000"/>
              </a:lnSpc>
              <a:buNone/>
            </a:pPr>
            <a:r>
              <a:rPr lang="en-US" sz="5500" dirty="0">
                <a:hlinkClick r:id="rId17"/>
              </a:rPr>
              <a:t>QGIS</a:t>
            </a:r>
            <a:endParaRPr lang="en-US" sz="5500" dirty="0"/>
          </a:p>
          <a:p>
            <a:pPr marL="228600" lvl="1" indent="0">
              <a:lnSpc>
                <a:spcPct val="120000"/>
              </a:lnSpc>
              <a:buNone/>
            </a:pPr>
            <a:r>
              <a:rPr lang="en-US" sz="5500" dirty="0">
                <a:hlinkClick r:id="rId18"/>
              </a:rPr>
              <a:t>R Installation Package</a:t>
            </a:r>
            <a:endParaRPr lang="en-US" sz="5500" dirty="0"/>
          </a:p>
          <a:p>
            <a:endParaRPr lang="en-IN" dirty="0"/>
          </a:p>
        </p:txBody>
      </p:sp>
      <p:sp>
        <p:nvSpPr>
          <p:cNvPr id="9" name="Content Placeholder 3">
            <a:extLst>
              <a:ext uri="{FF2B5EF4-FFF2-40B4-BE49-F238E27FC236}">
                <a16:creationId xmlns:a16="http://schemas.microsoft.com/office/drawing/2014/main" id="{BAA1F373-8D37-430C-BE7E-0AD450C76D87}"/>
              </a:ext>
            </a:extLst>
          </p:cNvPr>
          <p:cNvSpPr txBox="1">
            <a:spLocks/>
          </p:cNvSpPr>
          <p:nvPr/>
        </p:nvSpPr>
        <p:spPr>
          <a:xfrm>
            <a:off x="838200" y="1264663"/>
            <a:ext cx="10515600" cy="117704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lnSpc>
                <a:spcPct val="120000"/>
              </a:lnSpc>
              <a:buFont typeface="Arial" panose="020B0604020202020204" pitchFamily="34" charset="0"/>
              <a:buNone/>
            </a:pPr>
            <a:r>
              <a:rPr lang="en-US" sz="3300" dirty="0">
                <a:hlinkClick r:id="rId10"/>
              </a:rPr>
              <a:t>For any queries, Please contact below numbers</a:t>
            </a:r>
            <a:endParaRPr lang="en-US" sz="3300" dirty="0"/>
          </a:p>
          <a:p>
            <a:pPr marL="228600" lvl="1" indent="0">
              <a:lnSpc>
                <a:spcPct val="120000"/>
              </a:lnSpc>
              <a:buFont typeface="Arial" panose="020B0604020202020204" pitchFamily="34" charset="0"/>
              <a:buNone/>
            </a:pPr>
            <a:r>
              <a:rPr lang="en-US" sz="3300" dirty="0"/>
              <a:t>Ravikumar : +91 9986438958</a:t>
            </a:r>
          </a:p>
          <a:p>
            <a:pPr marL="228600" lvl="1" indent="0">
              <a:lnSpc>
                <a:spcPct val="120000"/>
              </a:lnSpc>
              <a:buFont typeface="Arial" panose="020B0604020202020204" pitchFamily="34" charset="0"/>
              <a:buNone/>
            </a:pPr>
            <a:r>
              <a:rPr lang="en-US" sz="3300" dirty="0"/>
              <a:t>Sarath M : +91 9916502096</a:t>
            </a:r>
          </a:p>
          <a:p>
            <a:endParaRPr lang="en-IN" dirty="0"/>
          </a:p>
        </p:txBody>
      </p:sp>
    </p:spTree>
    <p:extLst>
      <p:ext uri="{BB962C8B-B14F-4D97-AF65-F5344CB8AC3E}">
        <p14:creationId xmlns:p14="http://schemas.microsoft.com/office/powerpoint/2010/main" val="4247470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84DB2AB-742A-4158-9F07-66AB85916D57}"/>
              </a:ext>
            </a:extLst>
          </p:cNvPr>
          <p:cNvSpPr txBox="1">
            <a:spLocks/>
          </p:cNvSpPr>
          <p:nvPr/>
        </p:nvSpPr>
        <p:spPr>
          <a:xfrm>
            <a:off x="838200" y="365125"/>
            <a:ext cx="10515600" cy="619613"/>
          </a:xfrm>
          <a:prstGeom prst="rect">
            <a:avLst/>
          </a:prstGeom>
          <a:solidFill>
            <a:schemeClr val="accent4">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b="1" dirty="0"/>
              <a:t>          Power BI : Agenda</a:t>
            </a:r>
          </a:p>
        </p:txBody>
      </p:sp>
      <p:pic>
        <p:nvPicPr>
          <p:cNvPr id="19" name="Picture 18">
            <a:extLst>
              <a:ext uri="{FF2B5EF4-FFF2-40B4-BE49-F238E27FC236}">
                <a16:creationId xmlns:a16="http://schemas.microsoft.com/office/drawing/2014/main" id="{1A854983-A467-425A-B8E2-40B44CADB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5124"/>
            <a:ext cx="844061" cy="619613"/>
          </a:xfrm>
          <a:prstGeom prst="rect">
            <a:avLst/>
          </a:prstGeom>
          <a:solidFill>
            <a:schemeClr val="accent4">
              <a:lumMod val="60000"/>
              <a:lumOff val="40000"/>
            </a:schemeClr>
          </a:solidFill>
        </p:spPr>
      </p:pic>
      <p:sp>
        <p:nvSpPr>
          <p:cNvPr id="25" name="Text Placeholder 2">
            <a:extLst>
              <a:ext uri="{FF2B5EF4-FFF2-40B4-BE49-F238E27FC236}">
                <a16:creationId xmlns:a16="http://schemas.microsoft.com/office/drawing/2014/main" id="{3AD51D19-803A-4753-BC08-619658F3F327}"/>
              </a:ext>
            </a:extLst>
          </p:cNvPr>
          <p:cNvSpPr txBox="1">
            <a:spLocks/>
          </p:cNvSpPr>
          <p:nvPr/>
        </p:nvSpPr>
        <p:spPr>
          <a:xfrm>
            <a:off x="140490" y="793121"/>
            <a:ext cx="11324383" cy="550391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14197">
              <a:spcBef>
                <a:spcPts val="3500"/>
              </a:spcBef>
              <a:buClr>
                <a:schemeClr val="accent1"/>
              </a:buClr>
            </a:pPr>
            <a:r>
              <a:rPr lang="en-US" sz="2000" dirty="0">
                <a:solidFill>
                  <a:schemeClr val="tx1"/>
                </a:solidFill>
              </a:rPr>
              <a:t>Overview</a:t>
            </a:r>
          </a:p>
          <a:p>
            <a:pPr marL="1314197">
              <a:spcBef>
                <a:spcPts val="3500"/>
              </a:spcBef>
              <a:buClr>
                <a:schemeClr val="accent1"/>
              </a:buClr>
            </a:pPr>
            <a:r>
              <a:rPr lang="en-US" sz="2000" dirty="0">
                <a:solidFill>
                  <a:schemeClr val="tx1"/>
                </a:solidFill>
              </a:rPr>
              <a:t>How to acquire</a:t>
            </a:r>
          </a:p>
          <a:p>
            <a:pPr marL="1314197">
              <a:spcBef>
                <a:spcPts val="3500"/>
              </a:spcBef>
              <a:buClr>
                <a:schemeClr val="accent1"/>
              </a:buClr>
            </a:pPr>
            <a:r>
              <a:rPr lang="en-US" sz="2000" dirty="0">
                <a:solidFill>
                  <a:schemeClr val="tx1"/>
                </a:solidFill>
              </a:rPr>
              <a:t>Power BI Report Server for the BI user</a:t>
            </a:r>
          </a:p>
          <a:p>
            <a:pPr marL="1314197">
              <a:spcBef>
                <a:spcPts val="3500"/>
              </a:spcBef>
              <a:buClr>
                <a:schemeClr val="accent1"/>
              </a:buClr>
            </a:pPr>
            <a:r>
              <a:rPr lang="en-US" sz="2000" dirty="0">
                <a:solidFill>
                  <a:schemeClr val="tx1"/>
                </a:solidFill>
              </a:rPr>
              <a:t>Power BI Report Server for the IT Pro</a:t>
            </a:r>
          </a:p>
          <a:p>
            <a:pPr marL="1314197">
              <a:spcBef>
                <a:spcPts val="3500"/>
              </a:spcBef>
              <a:buClr>
                <a:schemeClr val="accent1"/>
              </a:buClr>
            </a:pPr>
            <a:r>
              <a:rPr lang="en-US" sz="2000" dirty="0">
                <a:solidFill>
                  <a:schemeClr val="tx1"/>
                </a:solidFill>
              </a:rPr>
              <a:t>Scenarios</a:t>
            </a:r>
          </a:p>
          <a:p>
            <a:pPr marL="1314197">
              <a:spcBef>
                <a:spcPts val="3500"/>
              </a:spcBef>
              <a:buClr>
                <a:schemeClr val="accent1"/>
              </a:buClr>
            </a:pPr>
            <a:r>
              <a:rPr lang="en-US" sz="2000" dirty="0">
                <a:solidFill>
                  <a:schemeClr val="tx1"/>
                </a:solidFill>
              </a:rPr>
              <a:t>Summary</a:t>
            </a:r>
          </a:p>
        </p:txBody>
      </p:sp>
      <p:cxnSp>
        <p:nvCxnSpPr>
          <p:cNvPr id="26" name="Straight Connector 25">
            <a:extLst>
              <a:ext uri="{FF2B5EF4-FFF2-40B4-BE49-F238E27FC236}">
                <a16:creationId xmlns:a16="http://schemas.microsoft.com/office/drawing/2014/main" id="{F430B129-0204-461A-A871-B840E6C65394}"/>
              </a:ext>
            </a:extLst>
          </p:cNvPr>
          <p:cNvCxnSpPr>
            <a:cxnSpLocks/>
          </p:cNvCxnSpPr>
          <p:nvPr/>
        </p:nvCxnSpPr>
        <p:spPr>
          <a:xfrm flipV="1">
            <a:off x="767368" y="2109490"/>
            <a:ext cx="9377797" cy="14412"/>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7834D1-E331-433F-8B59-0B6597FF99E4}"/>
              </a:ext>
            </a:extLst>
          </p:cNvPr>
          <p:cNvCxnSpPr>
            <a:cxnSpLocks/>
          </p:cNvCxnSpPr>
          <p:nvPr/>
        </p:nvCxnSpPr>
        <p:spPr>
          <a:xfrm flipV="1">
            <a:off x="767367" y="2767780"/>
            <a:ext cx="9377797" cy="29448"/>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ACEFF8A-C384-4A32-8B01-A54DE5029C9D}"/>
              </a:ext>
            </a:extLst>
          </p:cNvPr>
          <p:cNvCxnSpPr>
            <a:cxnSpLocks/>
          </p:cNvCxnSpPr>
          <p:nvPr/>
        </p:nvCxnSpPr>
        <p:spPr>
          <a:xfrm>
            <a:off x="784798" y="3540166"/>
            <a:ext cx="9342934"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AAB57B4-67E7-4E5C-B4BA-782452E537A6}"/>
              </a:ext>
            </a:extLst>
          </p:cNvPr>
          <p:cNvCxnSpPr>
            <a:cxnSpLocks/>
          </p:cNvCxnSpPr>
          <p:nvPr/>
        </p:nvCxnSpPr>
        <p:spPr>
          <a:xfrm>
            <a:off x="887298" y="4969078"/>
            <a:ext cx="9272241"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453B7B4-E718-49E6-AA29-C4FCE45A7940}"/>
              </a:ext>
            </a:extLst>
          </p:cNvPr>
          <p:cNvCxnSpPr>
            <a:cxnSpLocks/>
          </p:cNvCxnSpPr>
          <p:nvPr/>
        </p:nvCxnSpPr>
        <p:spPr>
          <a:xfrm>
            <a:off x="838200" y="4241653"/>
            <a:ext cx="9321339" cy="0"/>
          </a:xfrm>
          <a:prstGeom prst="line">
            <a:avLst/>
          </a:prstGeom>
          <a:ln w="12700">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Freeform 45">
            <a:extLst>
              <a:ext uri="{FF2B5EF4-FFF2-40B4-BE49-F238E27FC236}">
                <a16:creationId xmlns:a16="http://schemas.microsoft.com/office/drawing/2014/main" id="{DAACFCB8-1FB7-4256-9A7D-05E8CC8074E8}"/>
              </a:ext>
            </a:extLst>
          </p:cNvPr>
          <p:cNvSpPr/>
          <p:nvPr/>
        </p:nvSpPr>
        <p:spPr bwMode="auto">
          <a:xfrm>
            <a:off x="745912" y="2922782"/>
            <a:ext cx="602727" cy="515231"/>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99" dirty="0">
              <a:solidFill>
                <a:prstClr val="white"/>
              </a:solidFill>
            </a:endParaRPr>
          </a:p>
        </p:txBody>
      </p:sp>
      <p:sp>
        <p:nvSpPr>
          <p:cNvPr id="32" name="Oval 2">
            <a:extLst>
              <a:ext uri="{FF2B5EF4-FFF2-40B4-BE49-F238E27FC236}">
                <a16:creationId xmlns:a16="http://schemas.microsoft.com/office/drawing/2014/main" id="{F6E2D5FF-14DA-4ED4-AEF3-417C54AB136E}"/>
              </a:ext>
            </a:extLst>
          </p:cNvPr>
          <p:cNvSpPr/>
          <p:nvPr/>
        </p:nvSpPr>
        <p:spPr>
          <a:xfrm>
            <a:off x="756412" y="3614918"/>
            <a:ext cx="528760" cy="533479"/>
          </a:xfrm>
          <a:custGeom>
            <a:avLst/>
            <a:gdLst/>
            <a:ahLst/>
            <a:cxnLst/>
            <a:rect l="l" t="t" r="r" b="b"/>
            <a:pathLst>
              <a:path w="1016264" h="972856">
                <a:moveTo>
                  <a:pt x="134879" y="817285"/>
                </a:moveTo>
                <a:cubicBezTo>
                  <a:pt x="102427" y="817285"/>
                  <a:pt x="76120" y="843592"/>
                  <a:pt x="76120" y="876044"/>
                </a:cubicBezTo>
                <a:cubicBezTo>
                  <a:pt x="76120" y="908496"/>
                  <a:pt x="102427" y="934803"/>
                  <a:pt x="134879" y="934803"/>
                </a:cubicBezTo>
                <a:cubicBezTo>
                  <a:pt x="167331" y="934803"/>
                  <a:pt x="193638" y="908496"/>
                  <a:pt x="193638" y="876044"/>
                </a:cubicBezTo>
                <a:cubicBezTo>
                  <a:pt x="193638" y="843592"/>
                  <a:pt x="167331" y="817285"/>
                  <a:pt x="134879" y="817285"/>
                </a:cubicBezTo>
                <a:close/>
                <a:moveTo>
                  <a:pt x="330279" y="497264"/>
                </a:moveTo>
                <a:lnTo>
                  <a:pt x="445265" y="611789"/>
                </a:lnTo>
                <a:cubicBezTo>
                  <a:pt x="429724" y="655979"/>
                  <a:pt x="431139" y="704341"/>
                  <a:pt x="447784" y="748318"/>
                </a:cubicBezTo>
                <a:lnTo>
                  <a:pt x="228798" y="967304"/>
                </a:lnTo>
                <a:cubicBezTo>
                  <a:pt x="177911" y="1018191"/>
                  <a:pt x="95405" y="1018191"/>
                  <a:pt x="44518" y="967304"/>
                </a:cubicBezTo>
                <a:lnTo>
                  <a:pt x="44519" y="967304"/>
                </a:lnTo>
                <a:lnTo>
                  <a:pt x="44518" y="967304"/>
                </a:lnTo>
                <a:lnTo>
                  <a:pt x="44518" y="967304"/>
                </a:lnTo>
                <a:cubicBezTo>
                  <a:pt x="-6369" y="916417"/>
                  <a:pt x="-6369" y="833911"/>
                  <a:pt x="44519" y="783024"/>
                </a:cubicBezTo>
                <a:close/>
                <a:moveTo>
                  <a:pt x="58759" y="26709"/>
                </a:moveTo>
                <a:lnTo>
                  <a:pt x="223018" y="126867"/>
                </a:lnTo>
                <a:lnTo>
                  <a:pt x="255068" y="220347"/>
                </a:lnTo>
                <a:lnTo>
                  <a:pt x="254364" y="221174"/>
                </a:lnTo>
                <a:lnTo>
                  <a:pt x="591085" y="553957"/>
                </a:lnTo>
                <a:cubicBezTo>
                  <a:pt x="639289" y="532384"/>
                  <a:pt x="697786" y="541541"/>
                  <a:pt x="737374" y="581129"/>
                </a:cubicBezTo>
                <a:lnTo>
                  <a:pt x="942601" y="786356"/>
                </a:lnTo>
                <a:cubicBezTo>
                  <a:pt x="994102" y="837856"/>
                  <a:pt x="994102" y="921356"/>
                  <a:pt x="942601" y="972856"/>
                </a:cubicBezTo>
                <a:cubicBezTo>
                  <a:pt x="891101" y="1024357"/>
                  <a:pt x="807601" y="1024357"/>
                  <a:pt x="756101" y="972856"/>
                </a:cubicBezTo>
                <a:lnTo>
                  <a:pt x="550874" y="767629"/>
                </a:lnTo>
                <a:cubicBezTo>
                  <a:pt x="508105" y="724860"/>
                  <a:pt x="500854" y="660021"/>
                  <a:pt x="529638" y="610059"/>
                </a:cubicBezTo>
                <a:lnTo>
                  <a:pt x="197507" y="281813"/>
                </a:lnTo>
                <a:lnTo>
                  <a:pt x="112176" y="255068"/>
                </a:lnTo>
                <a:lnTo>
                  <a:pt x="0" y="84133"/>
                </a:lnTo>
                <a:close/>
                <a:moveTo>
                  <a:pt x="773215" y="0"/>
                </a:moveTo>
                <a:cubicBezTo>
                  <a:pt x="800938" y="0"/>
                  <a:pt x="827577" y="4591"/>
                  <a:pt x="852055" y="14050"/>
                </a:cubicBezTo>
                <a:lnTo>
                  <a:pt x="725340" y="145397"/>
                </a:lnTo>
                <a:cubicBezTo>
                  <a:pt x="687446" y="184676"/>
                  <a:pt x="688568" y="247237"/>
                  <a:pt x="727848" y="285130"/>
                </a:cubicBezTo>
                <a:cubicBezTo>
                  <a:pt x="767126" y="323024"/>
                  <a:pt x="829687" y="321901"/>
                  <a:pt x="867580" y="282622"/>
                </a:cubicBezTo>
                <a:lnTo>
                  <a:pt x="997517" y="147937"/>
                </a:lnTo>
                <a:cubicBezTo>
                  <a:pt x="1009632" y="176361"/>
                  <a:pt x="1016264" y="207604"/>
                  <a:pt x="1016264" y="240378"/>
                </a:cubicBezTo>
                <a:cubicBezTo>
                  <a:pt x="1016264" y="373135"/>
                  <a:pt x="907448" y="480756"/>
                  <a:pt x="773215" y="480756"/>
                </a:cubicBezTo>
                <a:cubicBezTo>
                  <a:pt x="753961" y="480756"/>
                  <a:pt x="735229" y="478542"/>
                  <a:pt x="717487" y="473486"/>
                </a:cubicBezTo>
                <a:cubicBezTo>
                  <a:pt x="680562" y="460197"/>
                  <a:pt x="640719" y="457605"/>
                  <a:pt x="602672" y="465792"/>
                </a:cubicBezTo>
                <a:lnTo>
                  <a:pt x="481968" y="345575"/>
                </a:lnTo>
                <a:lnTo>
                  <a:pt x="507478" y="320064"/>
                </a:lnTo>
                <a:cubicBezTo>
                  <a:pt x="516650" y="310892"/>
                  <a:pt x="526849" y="303373"/>
                  <a:pt x="538003" y="298060"/>
                </a:cubicBezTo>
                <a:cubicBezTo>
                  <a:pt x="532623" y="279712"/>
                  <a:pt x="530166" y="260329"/>
                  <a:pt x="530166" y="240378"/>
                </a:cubicBezTo>
                <a:cubicBezTo>
                  <a:pt x="530166" y="107621"/>
                  <a:pt x="638982" y="0"/>
                  <a:pt x="773215"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grpSp>
        <p:nvGrpSpPr>
          <p:cNvPr id="33" name="Group 32">
            <a:extLst>
              <a:ext uri="{FF2B5EF4-FFF2-40B4-BE49-F238E27FC236}">
                <a16:creationId xmlns:a16="http://schemas.microsoft.com/office/drawing/2014/main" id="{4F6E1C39-1F05-4DD7-9868-8B8CB8A03332}"/>
              </a:ext>
            </a:extLst>
          </p:cNvPr>
          <p:cNvGrpSpPr/>
          <p:nvPr/>
        </p:nvGrpSpPr>
        <p:grpSpPr>
          <a:xfrm>
            <a:off x="744542" y="1472037"/>
            <a:ext cx="530455" cy="526311"/>
            <a:chOff x="1812596" y="2427289"/>
            <a:chExt cx="406399" cy="403226"/>
          </a:xfrm>
          <a:solidFill>
            <a:schemeClr val="tx1"/>
          </a:solidFill>
        </p:grpSpPr>
        <p:sp>
          <p:nvSpPr>
            <p:cNvPr id="34" name="Freeform 39">
              <a:extLst>
                <a:ext uri="{FF2B5EF4-FFF2-40B4-BE49-F238E27FC236}">
                  <a16:creationId xmlns:a16="http://schemas.microsoft.com/office/drawing/2014/main" id="{EE8FA059-6FAD-455D-B489-E0E1946EDD2F}"/>
                </a:ext>
              </a:extLst>
            </p:cNvPr>
            <p:cNvSpPr>
              <a:spLocks/>
            </p:cNvSpPr>
            <p:nvPr/>
          </p:nvSpPr>
          <p:spPr bwMode="auto">
            <a:xfrm>
              <a:off x="1812596" y="2671765"/>
              <a:ext cx="400049" cy="158750"/>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35" name="Freeform 40">
              <a:extLst>
                <a:ext uri="{FF2B5EF4-FFF2-40B4-BE49-F238E27FC236}">
                  <a16:creationId xmlns:a16="http://schemas.microsoft.com/office/drawing/2014/main" id="{9F7E5FF1-EA16-4B82-AF29-45530AC3D419}"/>
                </a:ext>
              </a:extLst>
            </p:cNvPr>
            <p:cNvSpPr>
              <a:spLocks/>
            </p:cNvSpPr>
            <p:nvPr/>
          </p:nvSpPr>
          <p:spPr bwMode="auto">
            <a:xfrm>
              <a:off x="1817358" y="2427289"/>
              <a:ext cx="401637" cy="160338"/>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grpSp>
        <p:nvGrpSpPr>
          <p:cNvPr id="36" name="Group 35">
            <a:extLst>
              <a:ext uri="{FF2B5EF4-FFF2-40B4-BE49-F238E27FC236}">
                <a16:creationId xmlns:a16="http://schemas.microsoft.com/office/drawing/2014/main" id="{9E060000-C61E-4D35-ACB4-9689E4BEDA34}"/>
              </a:ext>
            </a:extLst>
          </p:cNvPr>
          <p:cNvGrpSpPr/>
          <p:nvPr/>
        </p:nvGrpSpPr>
        <p:grpSpPr>
          <a:xfrm>
            <a:off x="797470" y="5070633"/>
            <a:ext cx="469679" cy="559527"/>
            <a:chOff x="2213298" y="6286709"/>
            <a:chExt cx="715594" cy="852489"/>
          </a:xfrm>
        </p:grpSpPr>
        <p:sp>
          <p:nvSpPr>
            <p:cNvPr id="37" name="Rectangle 36">
              <a:extLst>
                <a:ext uri="{FF2B5EF4-FFF2-40B4-BE49-F238E27FC236}">
                  <a16:creationId xmlns:a16="http://schemas.microsoft.com/office/drawing/2014/main" id="{E15A0083-6B35-4713-979A-C2E680A491FF}"/>
                </a:ext>
              </a:extLst>
            </p:cNvPr>
            <p:cNvSpPr/>
            <p:nvPr/>
          </p:nvSpPr>
          <p:spPr bwMode="auto">
            <a:xfrm>
              <a:off x="2255837" y="6469062"/>
              <a:ext cx="533400" cy="609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38" name="Oval 33">
              <a:extLst>
                <a:ext uri="{FF2B5EF4-FFF2-40B4-BE49-F238E27FC236}">
                  <a16:creationId xmlns:a16="http://schemas.microsoft.com/office/drawing/2014/main" id="{640401E3-E429-416A-80C3-E6310C71DCBA}"/>
                </a:ext>
              </a:extLst>
            </p:cNvPr>
            <p:cNvSpPr/>
            <p:nvPr/>
          </p:nvSpPr>
          <p:spPr>
            <a:xfrm>
              <a:off x="2213298" y="6286709"/>
              <a:ext cx="715594" cy="852489"/>
            </a:xfrm>
            <a:custGeom>
              <a:avLst/>
              <a:gdLst/>
              <a:ahLst/>
              <a:cxnLst/>
              <a:rect l="l" t="t" r="r" b="b"/>
              <a:pathLst>
                <a:path w="715594" h="852489">
                  <a:moveTo>
                    <a:pt x="75999" y="693514"/>
                  </a:moveTo>
                  <a:lnTo>
                    <a:pt x="75999" y="723026"/>
                  </a:lnTo>
                  <a:lnTo>
                    <a:pt x="567860" y="723026"/>
                  </a:lnTo>
                  <a:lnTo>
                    <a:pt x="567860" y="693514"/>
                  </a:lnTo>
                  <a:close/>
                  <a:moveTo>
                    <a:pt x="75999" y="618199"/>
                  </a:moveTo>
                  <a:lnTo>
                    <a:pt x="75999" y="647710"/>
                  </a:lnTo>
                  <a:lnTo>
                    <a:pt x="567860" y="647710"/>
                  </a:lnTo>
                  <a:lnTo>
                    <a:pt x="567860" y="618199"/>
                  </a:lnTo>
                  <a:close/>
                  <a:moveTo>
                    <a:pt x="75999" y="542881"/>
                  </a:moveTo>
                  <a:lnTo>
                    <a:pt x="75999" y="572393"/>
                  </a:lnTo>
                  <a:lnTo>
                    <a:pt x="567860" y="572393"/>
                  </a:lnTo>
                  <a:lnTo>
                    <a:pt x="567860" y="542881"/>
                  </a:lnTo>
                  <a:close/>
                  <a:moveTo>
                    <a:pt x="75999" y="467563"/>
                  </a:moveTo>
                  <a:lnTo>
                    <a:pt x="75999" y="497075"/>
                  </a:lnTo>
                  <a:lnTo>
                    <a:pt x="567860" y="497075"/>
                  </a:lnTo>
                  <a:lnTo>
                    <a:pt x="567860" y="467563"/>
                  </a:lnTo>
                  <a:close/>
                  <a:moveTo>
                    <a:pt x="75999" y="392246"/>
                  </a:moveTo>
                  <a:lnTo>
                    <a:pt x="75999" y="421757"/>
                  </a:lnTo>
                  <a:lnTo>
                    <a:pt x="567860" y="421757"/>
                  </a:lnTo>
                  <a:lnTo>
                    <a:pt x="567860" y="392246"/>
                  </a:lnTo>
                  <a:close/>
                  <a:moveTo>
                    <a:pt x="75999" y="316928"/>
                  </a:moveTo>
                  <a:lnTo>
                    <a:pt x="75999" y="346440"/>
                  </a:lnTo>
                  <a:lnTo>
                    <a:pt x="567860" y="346440"/>
                  </a:lnTo>
                  <a:lnTo>
                    <a:pt x="567860" y="316928"/>
                  </a:lnTo>
                  <a:close/>
                  <a:moveTo>
                    <a:pt x="75999" y="199086"/>
                  </a:moveTo>
                  <a:lnTo>
                    <a:pt x="75999" y="238435"/>
                  </a:lnTo>
                  <a:lnTo>
                    <a:pt x="371116" y="238435"/>
                  </a:lnTo>
                  <a:lnTo>
                    <a:pt x="371116" y="199086"/>
                  </a:lnTo>
                  <a:close/>
                  <a:moveTo>
                    <a:pt x="408177" y="47956"/>
                  </a:moveTo>
                  <a:cubicBezTo>
                    <a:pt x="408177" y="99192"/>
                    <a:pt x="408175" y="150427"/>
                    <a:pt x="408175" y="201663"/>
                  </a:cubicBezTo>
                  <a:cubicBezTo>
                    <a:pt x="407189" y="230651"/>
                    <a:pt x="434380" y="246831"/>
                    <a:pt x="451323" y="250202"/>
                  </a:cubicBezTo>
                  <a:lnTo>
                    <a:pt x="613120" y="252898"/>
                  </a:lnTo>
                  <a:close/>
                  <a:moveTo>
                    <a:pt x="470512" y="28313"/>
                  </a:moveTo>
                  <a:lnTo>
                    <a:pt x="536321" y="28313"/>
                  </a:lnTo>
                  <a:lnTo>
                    <a:pt x="715594" y="209926"/>
                  </a:lnTo>
                  <a:lnTo>
                    <a:pt x="715594" y="782381"/>
                  </a:lnTo>
                  <a:cubicBezTo>
                    <a:pt x="715594" y="811122"/>
                    <a:pt x="693938" y="834421"/>
                    <a:pt x="667223" y="834421"/>
                  </a:cubicBezTo>
                  <a:lnTo>
                    <a:pt x="643531" y="834421"/>
                  </a:lnTo>
                  <a:cubicBezTo>
                    <a:pt x="656436" y="824950"/>
                    <a:pt x="664358" y="809566"/>
                    <a:pt x="664358" y="792332"/>
                  </a:cubicBezTo>
                  <a:lnTo>
                    <a:pt x="664358" y="222159"/>
                  </a:lnTo>
                  <a:close/>
                  <a:moveTo>
                    <a:pt x="55034" y="0"/>
                  </a:moveTo>
                  <a:lnTo>
                    <a:pt x="421703" y="0"/>
                  </a:lnTo>
                  <a:lnTo>
                    <a:pt x="648984" y="227282"/>
                  </a:lnTo>
                  <a:lnTo>
                    <a:pt x="648984" y="797455"/>
                  </a:lnTo>
                  <a:cubicBezTo>
                    <a:pt x="648984" y="827850"/>
                    <a:pt x="624345" y="852489"/>
                    <a:pt x="593950" y="852489"/>
                  </a:cubicBezTo>
                  <a:lnTo>
                    <a:pt x="55034" y="852489"/>
                  </a:lnTo>
                  <a:cubicBezTo>
                    <a:pt x="24639" y="852489"/>
                    <a:pt x="0" y="827850"/>
                    <a:pt x="0" y="797455"/>
                  </a:cubicBezTo>
                  <a:lnTo>
                    <a:pt x="0" y="55034"/>
                  </a:lnTo>
                  <a:cubicBezTo>
                    <a:pt x="0" y="24640"/>
                    <a:pt x="24639" y="0"/>
                    <a:pt x="5503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solidFill>
                  <a:prstClr val="white"/>
                </a:solidFill>
              </a:endParaRPr>
            </a:p>
          </p:txBody>
        </p:sp>
      </p:grpSp>
      <p:grpSp>
        <p:nvGrpSpPr>
          <p:cNvPr id="39" name="Group 38">
            <a:extLst>
              <a:ext uri="{FF2B5EF4-FFF2-40B4-BE49-F238E27FC236}">
                <a16:creationId xmlns:a16="http://schemas.microsoft.com/office/drawing/2014/main" id="{C00DD40F-6520-445C-8EE2-0B3E2F5FA827}"/>
              </a:ext>
            </a:extLst>
          </p:cNvPr>
          <p:cNvGrpSpPr/>
          <p:nvPr/>
        </p:nvGrpSpPr>
        <p:grpSpPr>
          <a:xfrm>
            <a:off x="718430" y="4344215"/>
            <a:ext cx="751728" cy="539792"/>
            <a:chOff x="2217630" y="5833671"/>
            <a:chExt cx="1446670" cy="1038810"/>
          </a:xfrm>
          <a:solidFill>
            <a:schemeClr val="tx1"/>
          </a:solidFill>
        </p:grpSpPr>
        <p:sp>
          <p:nvSpPr>
            <p:cNvPr id="40" name="Rounded Rectangle 114">
              <a:extLst>
                <a:ext uri="{FF2B5EF4-FFF2-40B4-BE49-F238E27FC236}">
                  <a16:creationId xmlns:a16="http://schemas.microsoft.com/office/drawing/2014/main" id="{9AA2CA66-09F6-4FC9-90C6-BB3255A7283C}"/>
                </a:ext>
              </a:extLst>
            </p:cNvPr>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1" name="Group 40">
              <a:extLst>
                <a:ext uri="{FF2B5EF4-FFF2-40B4-BE49-F238E27FC236}">
                  <a16:creationId xmlns:a16="http://schemas.microsoft.com/office/drawing/2014/main" id="{A3FA0763-DEAE-4ED9-8EA8-8389A2EA821C}"/>
                </a:ext>
              </a:extLst>
            </p:cNvPr>
            <p:cNvGrpSpPr/>
            <p:nvPr/>
          </p:nvGrpSpPr>
          <p:grpSpPr>
            <a:xfrm>
              <a:off x="3003012" y="5833671"/>
              <a:ext cx="661288" cy="1004082"/>
              <a:chOff x="11349619" y="142958"/>
              <a:chExt cx="661288" cy="1004082"/>
            </a:xfrm>
            <a:grpFill/>
          </p:grpSpPr>
          <p:sp>
            <p:nvSpPr>
              <p:cNvPr id="42" name="Freeform 259">
                <a:extLst>
                  <a:ext uri="{FF2B5EF4-FFF2-40B4-BE49-F238E27FC236}">
                    <a16:creationId xmlns:a16="http://schemas.microsoft.com/office/drawing/2014/main" id="{2C198355-CB0C-406F-87D3-4D05A5E04BDB}"/>
                  </a:ext>
                </a:extLst>
              </p:cNvPr>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43" name="Freeform 254">
                <a:extLst>
                  <a:ext uri="{FF2B5EF4-FFF2-40B4-BE49-F238E27FC236}">
                    <a16:creationId xmlns:a16="http://schemas.microsoft.com/office/drawing/2014/main" id="{3A77F60A-53B6-47D6-BFF4-9CBD647A0BC7}"/>
                  </a:ext>
                </a:extLst>
              </p:cNvPr>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44" name="Group 43">
                <a:extLst>
                  <a:ext uri="{FF2B5EF4-FFF2-40B4-BE49-F238E27FC236}">
                    <a16:creationId xmlns:a16="http://schemas.microsoft.com/office/drawing/2014/main" id="{0954C4A3-D778-4264-94D7-FAA4ADCD6908}"/>
                  </a:ext>
                </a:extLst>
              </p:cNvPr>
              <p:cNvGrpSpPr/>
              <p:nvPr/>
            </p:nvGrpSpPr>
            <p:grpSpPr>
              <a:xfrm>
                <a:off x="11483389" y="309294"/>
                <a:ext cx="154038" cy="79522"/>
                <a:chOff x="10813256" y="125015"/>
                <a:chExt cx="806725" cy="416470"/>
              </a:xfrm>
              <a:grpFill/>
            </p:grpSpPr>
            <p:sp>
              <p:nvSpPr>
                <p:cNvPr id="48" name="Freeform 24">
                  <a:extLst>
                    <a:ext uri="{FF2B5EF4-FFF2-40B4-BE49-F238E27FC236}">
                      <a16:creationId xmlns:a16="http://schemas.microsoft.com/office/drawing/2014/main" id="{0961FBEA-1C6E-43EA-87E6-277448E86234}"/>
                    </a:ext>
                  </a:extLst>
                </p:cNvPr>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9" name="Freeform 248">
                  <a:extLst>
                    <a:ext uri="{FF2B5EF4-FFF2-40B4-BE49-F238E27FC236}">
                      <a16:creationId xmlns:a16="http://schemas.microsoft.com/office/drawing/2014/main" id="{34676E2A-5502-4794-BFC4-C057A0EF5532}"/>
                    </a:ext>
                  </a:extLst>
                </p:cNvPr>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1C4DD8F4-E1B1-4AFF-A6BF-D91FAF9B7E7A}"/>
                  </a:ext>
                </a:extLst>
              </p:cNvPr>
              <p:cNvGrpSpPr/>
              <p:nvPr/>
            </p:nvGrpSpPr>
            <p:grpSpPr>
              <a:xfrm flipH="1">
                <a:off x="11693656" y="309294"/>
                <a:ext cx="154038" cy="79522"/>
                <a:chOff x="10813256" y="125015"/>
                <a:chExt cx="806725" cy="416470"/>
              </a:xfrm>
              <a:grpFill/>
            </p:grpSpPr>
            <p:sp>
              <p:nvSpPr>
                <p:cNvPr id="46" name="Freeform 251">
                  <a:extLst>
                    <a:ext uri="{FF2B5EF4-FFF2-40B4-BE49-F238E27FC236}">
                      <a16:creationId xmlns:a16="http://schemas.microsoft.com/office/drawing/2014/main" id="{35EB6A3C-529B-451A-9C0E-96ADF850D6C6}"/>
                    </a:ext>
                  </a:extLst>
                </p:cNvPr>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7" name="Freeform 252">
                  <a:extLst>
                    <a:ext uri="{FF2B5EF4-FFF2-40B4-BE49-F238E27FC236}">
                      <a16:creationId xmlns:a16="http://schemas.microsoft.com/office/drawing/2014/main" id="{A5ED2AAF-3011-4BF1-B64A-9B5C62F0B928}"/>
                    </a:ext>
                  </a:extLst>
                </p:cNvPr>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pic>
        <p:nvPicPr>
          <p:cNvPr id="50" name="Graphic 49" descr="Handshake">
            <a:extLst>
              <a:ext uri="{FF2B5EF4-FFF2-40B4-BE49-F238E27FC236}">
                <a16:creationId xmlns:a16="http://schemas.microsoft.com/office/drawing/2014/main" id="{F02E00E8-98AA-45FE-99D4-6BEDE2CA5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026" y="2073790"/>
            <a:ext cx="781685" cy="781685"/>
          </a:xfrm>
          <a:prstGeom prst="rect">
            <a:avLst/>
          </a:prstGeom>
        </p:spPr>
      </p:pic>
    </p:spTree>
    <p:extLst>
      <p:ext uri="{BB962C8B-B14F-4D97-AF65-F5344CB8AC3E}">
        <p14:creationId xmlns:p14="http://schemas.microsoft.com/office/powerpoint/2010/main" val="398617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479CAE-48A4-4D2A-A39D-B9EFC893B312}"/>
              </a:ext>
            </a:extLst>
          </p:cNvPr>
          <p:cNvSpPr>
            <a:spLocks noGrp="1"/>
          </p:cNvSpPr>
          <p:nvPr>
            <p:ph idx="1"/>
          </p:nvPr>
        </p:nvSpPr>
        <p:spPr>
          <a:xfrm>
            <a:off x="838200" y="1439694"/>
            <a:ext cx="10515600" cy="4737269"/>
          </a:xfrm>
        </p:spPr>
        <p:txBody>
          <a:bodyPr>
            <a:normAutofit/>
          </a:bodyPr>
          <a:lstStyle/>
          <a:p>
            <a:pPr marL="0" indent="0">
              <a:buNone/>
            </a:pPr>
            <a:r>
              <a:rPr lang="en-IN" b="1" dirty="0"/>
              <a:t>What is Power BI ?</a:t>
            </a:r>
          </a:p>
          <a:p>
            <a:pPr marL="457200" lvl="1" indent="0">
              <a:buNone/>
            </a:pPr>
            <a:r>
              <a:rPr lang="en-IN" dirty="0"/>
              <a:t>Microsoft Power BI is a Self – Service business intelligence cloud service that provides business users for analysing , Visualizing and sharing the data.</a:t>
            </a:r>
          </a:p>
          <a:p>
            <a:pPr marL="0" indent="0">
              <a:buNone/>
            </a:pPr>
            <a:r>
              <a:rPr lang="en-IN" b="1" dirty="0"/>
              <a:t>Power BI Components :</a:t>
            </a:r>
          </a:p>
          <a:p>
            <a:pPr marL="971550" lvl="1" indent="-514350">
              <a:buAutoNum type="arabicPeriod"/>
            </a:pPr>
            <a:r>
              <a:rPr lang="en-IN" b="1" dirty="0"/>
              <a:t>Power BI Desktop</a:t>
            </a:r>
          </a:p>
          <a:p>
            <a:pPr marL="971550" lvl="1" indent="-514350">
              <a:buAutoNum type="arabicPeriod"/>
            </a:pPr>
            <a:r>
              <a:rPr lang="en-IN" b="1" dirty="0"/>
              <a:t>Power BI Service </a:t>
            </a:r>
          </a:p>
          <a:p>
            <a:pPr marL="914400" lvl="2" indent="0">
              <a:buNone/>
            </a:pPr>
            <a:r>
              <a:rPr lang="en-IN" b="1" dirty="0"/>
              <a:t>2.1 Power BI Pro</a:t>
            </a:r>
          </a:p>
          <a:p>
            <a:pPr marL="914400" lvl="2" indent="0">
              <a:buNone/>
            </a:pPr>
            <a:r>
              <a:rPr lang="en-IN" b="1" dirty="0"/>
              <a:t>2.2 Power BI Premium</a:t>
            </a:r>
          </a:p>
          <a:p>
            <a:pPr marL="971550" lvl="1" indent="-514350">
              <a:buAutoNum type="arabicPeriod"/>
            </a:pPr>
            <a:r>
              <a:rPr lang="en-IN" b="1" dirty="0"/>
              <a:t>Power BI Mobile</a:t>
            </a:r>
          </a:p>
          <a:p>
            <a:pPr marL="0" indent="0">
              <a:buNone/>
            </a:pPr>
            <a:r>
              <a:rPr lang="en-IN" dirty="0"/>
              <a:t>Power BI Desktop Features and Limitations</a:t>
            </a:r>
          </a:p>
        </p:txBody>
      </p:sp>
      <p:sp>
        <p:nvSpPr>
          <p:cNvPr id="14" name="Title 1">
            <a:extLst>
              <a:ext uri="{FF2B5EF4-FFF2-40B4-BE49-F238E27FC236}">
                <a16:creationId xmlns:a16="http://schemas.microsoft.com/office/drawing/2014/main" id="{861B3796-2B95-42E2-8EC8-FD4668A9E66D}"/>
              </a:ext>
            </a:extLst>
          </p:cNvPr>
          <p:cNvSpPr txBox="1">
            <a:spLocks/>
          </p:cNvSpPr>
          <p:nvPr/>
        </p:nvSpPr>
        <p:spPr>
          <a:xfrm>
            <a:off x="838200" y="365125"/>
            <a:ext cx="10515600" cy="619613"/>
          </a:xfrm>
          <a:prstGeom prst="rect">
            <a:avLst/>
          </a:prstGeom>
          <a:solidFill>
            <a:schemeClr val="accent4">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b="1" dirty="0"/>
              <a:t>          What is Power BI ?</a:t>
            </a:r>
          </a:p>
        </p:txBody>
      </p:sp>
      <p:pic>
        <p:nvPicPr>
          <p:cNvPr id="16" name="Picture 15">
            <a:extLst>
              <a:ext uri="{FF2B5EF4-FFF2-40B4-BE49-F238E27FC236}">
                <a16:creationId xmlns:a16="http://schemas.microsoft.com/office/drawing/2014/main" id="{ACAF04D0-204F-42DF-B590-C68496A41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5124"/>
            <a:ext cx="844061" cy="619613"/>
          </a:xfrm>
          <a:prstGeom prst="rect">
            <a:avLst/>
          </a:prstGeom>
          <a:solidFill>
            <a:schemeClr val="accent4">
              <a:lumMod val="60000"/>
              <a:lumOff val="40000"/>
            </a:schemeClr>
          </a:solidFill>
        </p:spPr>
      </p:pic>
    </p:spTree>
    <p:extLst>
      <p:ext uri="{BB962C8B-B14F-4D97-AF65-F5344CB8AC3E}">
        <p14:creationId xmlns:p14="http://schemas.microsoft.com/office/powerpoint/2010/main" val="834550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2A235F0C-F803-4D46-AB3E-EF822FB86E2A}"/>
              </a:ext>
            </a:extLst>
          </p:cNvPr>
          <p:cNvSpPr/>
          <p:nvPr/>
        </p:nvSpPr>
        <p:spPr bwMode="auto">
          <a:xfrm>
            <a:off x="5919385" y="3581724"/>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sp>
        <p:nvSpPr>
          <p:cNvPr id="2" name="Rectangle 1">
            <a:extLst>
              <a:ext uri="{FF2B5EF4-FFF2-40B4-BE49-F238E27FC236}">
                <a16:creationId xmlns:a16="http://schemas.microsoft.com/office/drawing/2014/main" id="{E97C24F7-EF49-4780-926C-822E983CCFB7}"/>
              </a:ext>
            </a:extLst>
          </p:cNvPr>
          <p:cNvSpPr/>
          <p:nvPr/>
        </p:nvSpPr>
        <p:spPr bwMode="auto">
          <a:xfrm>
            <a:off x="5920852" y="1561427"/>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sp>
        <p:nvSpPr>
          <p:cNvPr id="82" name="Rectangle 81">
            <a:extLst>
              <a:ext uri="{FF2B5EF4-FFF2-40B4-BE49-F238E27FC236}">
                <a16:creationId xmlns:a16="http://schemas.microsoft.com/office/drawing/2014/main" id="{B239335E-DD6E-42C9-9466-D7391335FEA5}"/>
              </a:ext>
            </a:extLst>
          </p:cNvPr>
          <p:cNvSpPr/>
          <p:nvPr/>
        </p:nvSpPr>
        <p:spPr bwMode="auto">
          <a:xfrm>
            <a:off x="2764913" y="3488366"/>
            <a:ext cx="654381" cy="483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sp>
        <p:nvSpPr>
          <p:cNvPr id="4" name="Title 1">
            <a:extLst>
              <a:ext uri="{FF2B5EF4-FFF2-40B4-BE49-F238E27FC236}">
                <a16:creationId xmlns:a16="http://schemas.microsoft.com/office/drawing/2014/main" id="{D4BB6D67-13AD-4DA7-86CC-EDE77A5FF691}"/>
              </a:ext>
            </a:extLst>
          </p:cNvPr>
          <p:cNvSpPr txBox="1">
            <a:spLocks/>
          </p:cNvSpPr>
          <p:nvPr/>
        </p:nvSpPr>
        <p:spPr>
          <a:xfrm>
            <a:off x="792189" y="365123"/>
            <a:ext cx="10575008" cy="619613"/>
          </a:xfrm>
          <a:prstGeom prst="rect">
            <a:avLst/>
          </a:prstGeom>
          <a:solidFill>
            <a:schemeClr val="accent4">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b="1" dirty="0"/>
              <a:t>          Power BI : Bridge the gap b/w Data and Decision making</a:t>
            </a:r>
            <a:endParaRPr lang="en-IN" sz="2400" b="1" baseline="-40000" dirty="0"/>
          </a:p>
        </p:txBody>
      </p:sp>
      <p:pic>
        <p:nvPicPr>
          <p:cNvPr id="7" name="Picture 6">
            <a:extLst>
              <a:ext uri="{FF2B5EF4-FFF2-40B4-BE49-F238E27FC236}">
                <a16:creationId xmlns:a16="http://schemas.microsoft.com/office/drawing/2014/main" id="{1ACCFF46-BEF9-49EB-86BA-4CEB388998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805" y="365124"/>
            <a:ext cx="844061" cy="619613"/>
          </a:xfrm>
          <a:prstGeom prst="rect">
            <a:avLst/>
          </a:prstGeom>
          <a:solidFill>
            <a:schemeClr val="accent4">
              <a:lumMod val="60000"/>
              <a:lumOff val="40000"/>
            </a:schemeClr>
          </a:solidFill>
        </p:spPr>
      </p:pic>
      <p:pic>
        <p:nvPicPr>
          <p:cNvPr id="5" name="data-made-visual-lg">
            <a:hlinkClick r:id="" action="ppaction://media"/>
            <a:extLst>
              <a:ext uri="{FF2B5EF4-FFF2-40B4-BE49-F238E27FC236}">
                <a16:creationId xmlns:a16="http://schemas.microsoft.com/office/drawing/2014/main" id="{0CDC6BD9-C806-4387-B251-BA06AFED66A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2190" y="1561427"/>
            <a:ext cx="10575008" cy="5115366"/>
          </a:xfrm>
          <a:prstGeom prst="rect">
            <a:avLst/>
          </a:prstGeom>
        </p:spPr>
      </p:pic>
      <p:sp>
        <p:nvSpPr>
          <p:cNvPr id="14" name="Title 13">
            <a:extLst>
              <a:ext uri="{FF2B5EF4-FFF2-40B4-BE49-F238E27FC236}">
                <a16:creationId xmlns:a16="http://schemas.microsoft.com/office/drawing/2014/main" id="{1E14F18B-86ED-4CF6-96ED-6D029D5EDFD1}"/>
              </a:ext>
            </a:extLst>
          </p:cNvPr>
          <p:cNvSpPr>
            <a:spLocks noGrp="1"/>
          </p:cNvSpPr>
          <p:nvPr>
            <p:ph type="title"/>
          </p:nvPr>
        </p:nvSpPr>
        <p:spPr>
          <a:xfrm>
            <a:off x="792189" y="1071075"/>
            <a:ext cx="10575008" cy="490351"/>
          </a:xfrm>
        </p:spPr>
        <p:txBody>
          <a:bodyPr>
            <a:noAutofit/>
          </a:bodyPr>
          <a:lstStyle/>
          <a:p>
            <a:pPr algn="ctr"/>
            <a:r>
              <a:rPr lang="en-IN" sz="3600" dirty="0">
                <a:latin typeface="+mn-lt"/>
              </a:rPr>
              <a:t>Data made visual</a:t>
            </a:r>
          </a:p>
        </p:txBody>
      </p:sp>
    </p:spTree>
    <p:extLst>
      <p:ext uri="{BB962C8B-B14F-4D97-AF65-F5344CB8AC3E}">
        <p14:creationId xmlns:p14="http://schemas.microsoft.com/office/powerpoint/2010/main" val="3605749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95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bldLst>
      <p:bldP spid="164"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2A235F0C-F803-4D46-AB3E-EF822FB86E2A}"/>
              </a:ext>
            </a:extLst>
          </p:cNvPr>
          <p:cNvSpPr/>
          <p:nvPr/>
        </p:nvSpPr>
        <p:spPr bwMode="auto">
          <a:xfrm>
            <a:off x="5919385" y="3581724"/>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sp>
        <p:nvSpPr>
          <p:cNvPr id="2" name="Rectangle 1">
            <a:extLst>
              <a:ext uri="{FF2B5EF4-FFF2-40B4-BE49-F238E27FC236}">
                <a16:creationId xmlns:a16="http://schemas.microsoft.com/office/drawing/2014/main" id="{E97C24F7-EF49-4780-926C-822E983CCFB7}"/>
              </a:ext>
            </a:extLst>
          </p:cNvPr>
          <p:cNvSpPr/>
          <p:nvPr/>
        </p:nvSpPr>
        <p:spPr bwMode="auto">
          <a:xfrm>
            <a:off x="5920852" y="1561427"/>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sp>
        <p:nvSpPr>
          <p:cNvPr id="82" name="Rectangle 81">
            <a:extLst>
              <a:ext uri="{FF2B5EF4-FFF2-40B4-BE49-F238E27FC236}">
                <a16:creationId xmlns:a16="http://schemas.microsoft.com/office/drawing/2014/main" id="{B239335E-DD6E-42C9-9466-D7391335FEA5}"/>
              </a:ext>
            </a:extLst>
          </p:cNvPr>
          <p:cNvSpPr/>
          <p:nvPr/>
        </p:nvSpPr>
        <p:spPr bwMode="auto">
          <a:xfrm>
            <a:off x="2764913" y="3488366"/>
            <a:ext cx="654381" cy="483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sp>
        <p:nvSpPr>
          <p:cNvPr id="4" name="Title 1">
            <a:extLst>
              <a:ext uri="{FF2B5EF4-FFF2-40B4-BE49-F238E27FC236}">
                <a16:creationId xmlns:a16="http://schemas.microsoft.com/office/drawing/2014/main" id="{D4BB6D67-13AD-4DA7-86CC-EDE77A5FF691}"/>
              </a:ext>
            </a:extLst>
          </p:cNvPr>
          <p:cNvSpPr txBox="1">
            <a:spLocks/>
          </p:cNvSpPr>
          <p:nvPr/>
        </p:nvSpPr>
        <p:spPr>
          <a:xfrm>
            <a:off x="792189" y="365123"/>
            <a:ext cx="10575008" cy="619613"/>
          </a:xfrm>
          <a:prstGeom prst="rect">
            <a:avLst/>
          </a:prstGeom>
          <a:solidFill>
            <a:schemeClr val="accent4">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b="1" dirty="0"/>
              <a:t>          Power BI : Bridge the gap b/w Data and Decision making</a:t>
            </a:r>
            <a:endParaRPr lang="en-IN" sz="2400" b="1" baseline="-40000" dirty="0"/>
          </a:p>
        </p:txBody>
      </p:sp>
      <p:pic>
        <p:nvPicPr>
          <p:cNvPr id="7" name="Picture 6">
            <a:extLst>
              <a:ext uri="{FF2B5EF4-FFF2-40B4-BE49-F238E27FC236}">
                <a16:creationId xmlns:a16="http://schemas.microsoft.com/office/drawing/2014/main" id="{1ACCFF46-BEF9-49EB-86BA-4CEB388998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805" y="365124"/>
            <a:ext cx="844061" cy="619613"/>
          </a:xfrm>
          <a:prstGeom prst="rect">
            <a:avLst/>
          </a:prstGeom>
          <a:solidFill>
            <a:schemeClr val="accent4">
              <a:lumMod val="60000"/>
              <a:lumOff val="40000"/>
            </a:schemeClr>
          </a:solidFill>
        </p:spPr>
      </p:pic>
      <p:sp>
        <p:nvSpPr>
          <p:cNvPr id="14" name="Title 13">
            <a:extLst>
              <a:ext uri="{FF2B5EF4-FFF2-40B4-BE49-F238E27FC236}">
                <a16:creationId xmlns:a16="http://schemas.microsoft.com/office/drawing/2014/main" id="{1E14F18B-86ED-4CF6-96ED-6D029D5EDFD1}"/>
              </a:ext>
            </a:extLst>
          </p:cNvPr>
          <p:cNvSpPr>
            <a:spLocks noGrp="1"/>
          </p:cNvSpPr>
          <p:nvPr>
            <p:ph type="title"/>
          </p:nvPr>
        </p:nvSpPr>
        <p:spPr>
          <a:xfrm>
            <a:off x="792189" y="1071075"/>
            <a:ext cx="10575008" cy="490351"/>
          </a:xfrm>
        </p:spPr>
        <p:txBody>
          <a:bodyPr>
            <a:noAutofit/>
          </a:bodyPr>
          <a:lstStyle/>
          <a:p>
            <a:pPr algn="ctr"/>
            <a:r>
              <a:rPr lang="en-IN" sz="3600" dirty="0">
                <a:latin typeface="+mn-lt"/>
              </a:rPr>
              <a:t>Insights at scale</a:t>
            </a:r>
          </a:p>
        </p:txBody>
      </p:sp>
      <p:pic>
        <p:nvPicPr>
          <p:cNvPr id="3" name="insights-at-scale-lg">
            <a:hlinkClick r:id="" action="ppaction://media"/>
            <a:extLst>
              <a:ext uri="{FF2B5EF4-FFF2-40B4-BE49-F238E27FC236}">
                <a16:creationId xmlns:a16="http://schemas.microsoft.com/office/drawing/2014/main" id="{E0E21994-340C-42E0-AFCE-FFC0324E194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2189" y="1647764"/>
            <a:ext cx="10575008" cy="5210236"/>
          </a:xfrm>
          <a:prstGeom prst="rect">
            <a:avLst/>
          </a:prstGeom>
        </p:spPr>
      </p:pic>
    </p:spTree>
    <p:extLst>
      <p:ext uri="{BB962C8B-B14F-4D97-AF65-F5344CB8AC3E}">
        <p14:creationId xmlns:p14="http://schemas.microsoft.com/office/powerpoint/2010/main" val="1020741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4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bldLst>
      <p:bldP spid="16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Rectangle 163">
            <a:extLst>
              <a:ext uri="{FF2B5EF4-FFF2-40B4-BE49-F238E27FC236}">
                <a16:creationId xmlns:a16="http://schemas.microsoft.com/office/drawing/2014/main" id="{2A235F0C-F803-4D46-AB3E-EF822FB86E2A}"/>
              </a:ext>
            </a:extLst>
          </p:cNvPr>
          <p:cNvSpPr/>
          <p:nvPr/>
        </p:nvSpPr>
        <p:spPr bwMode="auto">
          <a:xfrm>
            <a:off x="5919385" y="3581724"/>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sp>
        <p:nvSpPr>
          <p:cNvPr id="2" name="Rectangle 1">
            <a:extLst>
              <a:ext uri="{FF2B5EF4-FFF2-40B4-BE49-F238E27FC236}">
                <a16:creationId xmlns:a16="http://schemas.microsoft.com/office/drawing/2014/main" id="{E97C24F7-EF49-4780-926C-822E983CCFB7}"/>
              </a:ext>
            </a:extLst>
          </p:cNvPr>
          <p:cNvSpPr/>
          <p:nvPr/>
        </p:nvSpPr>
        <p:spPr bwMode="auto">
          <a:xfrm>
            <a:off x="5920852" y="1561427"/>
            <a:ext cx="5089120" cy="744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sp>
        <p:nvSpPr>
          <p:cNvPr id="82" name="Rectangle 81">
            <a:extLst>
              <a:ext uri="{FF2B5EF4-FFF2-40B4-BE49-F238E27FC236}">
                <a16:creationId xmlns:a16="http://schemas.microsoft.com/office/drawing/2014/main" id="{B239335E-DD6E-42C9-9466-D7391335FEA5}"/>
              </a:ext>
            </a:extLst>
          </p:cNvPr>
          <p:cNvSpPr/>
          <p:nvPr/>
        </p:nvSpPr>
        <p:spPr bwMode="auto">
          <a:xfrm>
            <a:off x="2764913" y="3488366"/>
            <a:ext cx="654381" cy="483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3600" dirty="0">
              <a:gradFill>
                <a:gsLst>
                  <a:gs pos="0">
                    <a:srgbClr val="FFFFFF"/>
                  </a:gs>
                  <a:gs pos="100000">
                    <a:srgbClr val="FFFFFF"/>
                  </a:gs>
                </a:gsLst>
                <a:lin ang="5400000" scaled="0"/>
              </a:gradFill>
              <a:latin typeface="Segoe UI Semilight"/>
              <a:cs typeface="Segoe UI" pitchFamily="34" charset="0"/>
            </a:endParaRPr>
          </a:p>
        </p:txBody>
      </p:sp>
      <p:sp>
        <p:nvSpPr>
          <p:cNvPr id="4" name="Title 1">
            <a:extLst>
              <a:ext uri="{FF2B5EF4-FFF2-40B4-BE49-F238E27FC236}">
                <a16:creationId xmlns:a16="http://schemas.microsoft.com/office/drawing/2014/main" id="{D4BB6D67-13AD-4DA7-86CC-EDE77A5FF691}"/>
              </a:ext>
            </a:extLst>
          </p:cNvPr>
          <p:cNvSpPr txBox="1">
            <a:spLocks/>
          </p:cNvSpPr>
          <p:nvPr/>
        </p:nvSpPr>
        <p:spPr>
          <a:xfrm>
            <a:off x="792189" y="365123"/>
            <a:ext cx="10575008" cy="619613"/>
          </a:xfrm>
          <a:prstGeom prst="rect">
            <a:avLst/>
          </a:prstGeom>
          <a:solidFill>
            <a:schemeClr val="accent4">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b="1" dirty="0"/>
              <a:t>          Power BI : Bridge the gap b/w Data and Decision making</a:t>
            </a:r>
            <a:endParaRPr lang="en-IN" sz="2400" b="1" baseline="-40000" dirty="0"/>
          </a:p>
        </p:txBody>
      </p:sp>
      <p:pic>
        <p:nvPicPr>
          <p:cNvPr id="7" name="Picture 6">
            <a:extLst>
              <a:ext uri="{FF2B5EF4-FFF2-40B4-BE49-F238E27FC236}">
                <a16:creationId xmlns:a16="http://schemas.microsoft.com/office/drawing/2014/main" id="{1ACCFF46-BEF9-49EB-86BA-4CEB388998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805" y="365124"/>
            <a:ext cx="844061" cy="619613"/>
          </a:xfrm>
          <a:prstGeom prst="rect">
            <a:avLst/>
          </a:prstGeom>
          <a:solidFill>
            <a:schemeClr val="accent4">
              <a:lumMod val="60000"/>
              <a:lumOff val="40000"/>
            </a:schemeClr>
          </a:solidFill>
        </p:spPr>
      </p:pic>
      <p:sp>
        <p:nvSpPr>
          <p:cNvPr id="14" name="Title 13">
            <a:extLst>
              <a:ext uri="{FF2B5EF4-FFF2-40B4-BE49-F238E27FC236}">
                <a16:creationId xmlns:a16="http://schemas.microsoft.com/office/drawing/2014/main" id="{1E14F18B-86ED-4CF6-96ED-6D029D5EDFD1}"/>
              </a:ext>
            </a:extLst>
          </p:cNvPr>
          <p:cNvSpPr>
            <a:spLocks noGrp="1"/>
          </p:cNvSpPr>
          <p:nvPr>
            <p:ph type="title"/>
          </p:nvPr>
        </p:nvSpPr>
        <p:spPr>
          <a:xfrm>
            <a:off x="792189" y="1071075"/>
            <a:ext cx="10575008" cy="490351"/>
          </a:xfrm>
        </p:spPr>
        <p:txBody>
          <a:bodyPr>
            <a:noAutofit/>
          </a:bodyPr>
          <a:lstStyle/>
          <a:p>
            <a:pPr algn="ctr"/>
            <a:r>
              <a:rPr lang="en-IN" sz="3600" dirty="0">
                <a:latin typeface="+mn-lt"/>
              </a:rPr>
              <a:t>Strategic, actionable decisions</a:t>
            </a:r>
          </a:p>
        </p:txBody>
      </p:sp>
      <p:pic>
        <p:nvPicPr>
          <p:cNvPr id="5" name="strategic-actionable-decisions-lg">
            <a:hlinkClick r:id="" action="ppaction://media"/>
            <a:extLst>
              <a:ext uri="{FF2B5EF4-FFF2-40B4-BE49-F238E27FC236}">
                <a16:creationId xmlns:a16="http://schemas.microsoft.com/office/drawing/2014/main" id="{28FE3B19-B931-48C9-A843-AF4902C51CD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2188" y="1561426"/>
            <a:ext cx="10607623" cy="5296574"/>
          </a:xfrm>
          <a:prstGeom prst="rect">
            <a:avLst/>
          </a:prstGeom>
        </p:spPr>
      </p:pic>
    </p:spTree>
    <p:extLst>
      <p:ext uri="{BB962C8B-B14F-4D97-AF65-F5344CB8AC3E}">
        <p14:creationId xmlns:p14="http://schemas.microsoft.com/office/powerpoint/2010/main" val="832085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7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3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bldLst>
      <p:bldP spid="164"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88A769-5F3B-4887-BD07-493F992276B7}"/>
              </a:ext>
            </a:extLst>
          </p:cNvPr>
          <p:cNvSpPr/>
          <p:nvPr/>
        </p:nvSpPr>
        <p:spPr bwMode="gray">
          <a:xfrm>
            <a:off x="838201" y="6262456"/>
            <a:ext cx="10515600" cy="325865"/>
          </a:xfrm>
          <a:prstGeom prst="rect">
            <a:avLst/>
          </a:prstGeom>
        </p:spPr>
        <p:txBody>
          <a:bodyPr wrap="square" lIns="89642" tIns="0" rIns="89642" bIns="0">
            <a:spAutoFit/>
          </a:bodyPr>
          <a:lstStyle/>
          <a:p>
            <a:pPr defTabSz="877871">
              <a:lnSpc>
                <a:spcPct val="90000"/>
              </a:lnSpc>
              <a:defRPr/>
            </a:pPr>
            <a:r>
              <a:rPr lang="en-US" sz="784" kern="0" dirty="0">
                <a:gradFill>
                  <a:gsLst>
                    <a:gs pos="0">
                      <a:schemeClr val="bg1">
                        <a:lumMod val="50000"/>
                      </a:schemeClr>
                    </a:gs>
                    <a:gs pos="100000">
                      <a:schemeClr val="bg1">
                        <a:lumMod val="50000"/>
                      </a:schemeClr>
                    </a:gs>
                  </a:gsLst>
                  <a:lin ang="5400000" scaled="1"/>
                </a:gradFill>
              </a:rPr>
              <a:t>The above quotes were published by Gartner, Inc. as part of a larger research document and should be evaluated in the context of the entire document. Reprints of the documents are available upon request from Microsoft. Gartner does not endorse any vendor, product or service depicted in its research publications, and do not advise technology users to select only those vendors with the highest ratings or other designation. Gartner research publications consist of the opinions of Gartner’s research organization and should not be construed as statements of fact. Gartner disclaim all warranties, expressed or implied, with respect to this research, including any warranties of merchantability or fitness for a particular purpose</a:t>
            </a:r>
          </a:p>
        </p:txBody>
      </p:sp>
      <p:sp>
        <p:nvSpPr>
          <p:cNvPr id="4" name="TextBox 3">
            <a:extLst>
              <a:ext uri="{FF2B5EF4-FFF2-40B4-BE49-F238E27FC236}">
                <a16:creationId xmlns:a16="http://schemas.microsoft.com/office/drawing/2014/main" id="{8C0CA812-207A-476C-BDFE-950FD601B1A5}"/>
              </a:ext>
            </a:extLst>
          </p:cNvPr>
          <p:cNvSpPr txBox="1"/>
          <p:nvPr/>
        </p:nvSpPr>
        <p:spPr bwMode="gray">
          <a:xfrm>
            <a:off x="837605" y="1187939"/>
            <a:ext cx="1949666" cy="894868"/>
          </a:xfrm>
          <a:prstGeom prst="rect">
            <a:avLst/>
          </a:prstGeom>
          <a:solidFill>
            <a:srgbClr val="A80000"/>
          </a:solidFill>
        </p:spPr>
        <p:txBody>
          <a:bodyPr wrap="square" lIns="89642" tIns="89642" rIns="89642" bIns="89642" rtlCol="0" anchor="t">
            <a:noAutofit/>
          </a:bodyPr>
          <a:lstStyle>
            <a:defPPr>
              <a:defRPr lang="en-US"/>
            </a:defPPr>
            <a:lvl1pPr algn="ctr" defTabSz="931972">
              <a:lnSpc>
                <a:spcPct val="90000"/>
              </a:lnSpc>
              <a:defRPr sz="1400" b="1" spc="-30">
                <a:solidFill>
                  <a:schemeClr val="bg1"/>
                </a:solidFill>
                <a:latin typeface="Segoe UI Light"/>
              </a:defRPr>
            </a:lvl1pPr>
          </a:lstStyle>
          <a:p>
            <a:pPr algn="l" defTabSz="913612"/>
            <a:r>
              <a:rPr lang="en-US" sz="1372" b="0"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Industry leader in </a:t>
            </a:r>
          </a:p>
          <a:p>
            <a:pPr algn="l" defTabSz="913612"/>
            <a:r>
              <a:rPr lang="en-US" sz="1372" b="0"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business intelligence</a:t>
            </a:r>
          </a:p>
        </p:txBody>
      </p:sp>
      <p:sp>
        <p:nvSpPr>
          <p:cNvPr id="5" name="TextBox 4">
            <a:extLst>
              <a:ext uri="{FF2B5EF4-FFF2-40B4-BE49-F238E27FC236}">
                <a16:creationId xmlns:a16="http://schemas.microsoft.com/office/drawing/2014/main" id="{3CF53991-0AAB-4FE0-91EB-6F64C7641CC8}"/>
              </a:ext>
            </a:extLst>
          </p:cNvPr>
          <p:cNvSpPr txBox="1"/>
          <p:nvPr/>
        </p:nvSpPr>
        <p:spPr bwMode="gray">
          <a:xfrm>
            <a:off x="2859488" y="1187939"/>
            <a:ext cx="2077513" cy="894868"/>
          </a:xfrm>
          <a:prstGeom prst="rect">
            <a:avLst/>
          </a:prstGeom>
          <a:solidFill>
            <a:schemeClr val="accent4"/>
          </a:solidFill>
        </p:spPr>
        <p:txBody>
          <a:bodyPr wrap="square" lIns="89642" tIns="89642" rIns="89642" bIns="89642" rtlCol="0" anchor="t">
            <a:noAutofit/>
          </a:bodyPr>
          <a:lstStyle>
            <a:defPPr>
              <a:defRPr lang="en-US"/>
            </a:defPPr>
            <a:lvl1pPr defTabSz="931972">
              <a:lnSpc>
                <a:spcPct val="90000"/>
              </a:lnSpc>
              <a:defRPr sz="1400" spc="-30">
                <a:gradFill>
                  <a:gsLst>
                    <a:gs pos="77483">
                      <a:srgbClr val="FFFFFF"/>
                    </a:gs>
                    <a:gs pos="62252">
                      <a:srgbClr val="FFFFFF"/>
                    </a:gs>
                  </a:gsLst>
                  <a:lin ang="5400000" scaled="0"/>
                </a:gradFill>
                <a:latin typeface="Segoe UI Light"/>
              </a:defRPr>
            </a:lvl1pPr>
          </a:lstStyle>
          <a:p>
            <a:pPr defTabSz="913612"/>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Bring your data together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in new ways, wherever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it is, yourself</a:t>
            </a:r>
          </a:p>
        </p:txBody>
      </p:sp>
      <p:sp>
        <p:nvSpPr>
          <p:cNvPr id="6" name="TextBox 5">
            <a:extLst>
              <a:ext uri="{FF2B5EF4-FFF2-40B4-BE49-F238E27FC236}">
                <a16:creationId xmlns:a16="http://schemas.microsoft.com/office/drawing/2014/main" id="{53B6D4E3-2A27-4072-A7C9-66C3E6BD3078}"/>
              </a:ext>
            </a:extLst>
          </p:cNvPr>
          <p:cNvSpPr txBox="1"/>
          <p:nvPr/>
        </p:nvSpPr>
        <p:spPr bwMode="gray">
          <a:xfrm>
            <a:off x="5022866" y="1187939"/>
            <a:ext cx="2077513" cy="894868"/>
          </a:xfrm>
          <a:prstGeom prst="rect">
            <a:avLst/>
          </a:prstGeom>
          <a:solidFill>
            <a:srgbClr val="008272"/>
          </a:solidFill>
        </p:spPr>
        <p:txBody>
          <a:bodyPr wrap="square" lIns="89642" tIns="89642" rIns="89642" bIns="89642" rtlCol="0" anchor="t">
            <a:noAutofit/>
          </a:bodyPr>
          <a:lstStyle>
            <a:defPPr>
              <a:defRPr lang="en-US"/>
            </a:defPPr>
            <a:lvl1pPr defTabSz="931972">
              <a:lnSpc>
                <a:spcPct val="90000"/>
              </a:lnSpc>
              <a:defRPr sz="1400" spc="-30">
                <a:gradFill>
                  <a:gsLst>
                    <a:gs pos="77483">
                      <a:srgbClr val="FFFFFF"/>
                    </a:gs>
                    <a:gs pos="62252">
                      <a:srgbClr val="FFFFFF"/>
                    </a:gs>
                  </a:gsLst>
                  <a:lin ang="5400000" scaled="0"/>
                </a:gradFill>
                <a:latin typeface="Segoe UI Light"/>
              </a:defRPr>
            </a:lvl1pPr>
          </a:lstStyle>
          <a:p>
            <a:pPr defTabSz="913612"/>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Live 360º view of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your business</a:t>
            </a:r>
          </a:p>
        </p:txBody>
      </p:sp>
      <p:sp>
        <p:nvSpPr>
          <p:cNvPr id="7" name="TextBox 6">
            <a:extLst>
              <a:ext uri="{FF2B5EF4-FFF2-40B4-BE49-F238E27FC236}">
                <a16:creationId xmlns:a16="http://schemas.microsoft.com/office/drawing/2014/main" id="{E4F5804F-99AE-4814-981D-F62BE03820ED}"/>
              </a:ext>
            </a:extLst>
          </p:cNvPr>
          <p:cNvSpPr txBox="1"/>
          <p:nvPr/>
        </p:nvSpPr>
        <p:spPr bwMode="gray">
          <a:xfrm>
            <a:off x="7165772" y="1187939"/>
            <a:ext cx="2077513" cy="894868"/>
          </a:xfrm>
          <a:prstGeom prst="rect">
            <a:avLst/>
          </a:prstGeom>
          <a:solidFill>
            <a:srgbClr val="FF8C00"/>
          </a:solidFill>
        </p:spPr>
        <p:txBody>
          <a:bodyPr wrap="square" lIns="89642" tIns="89642" rIns="89642" bIns="89642" rtlCol="0" anchor="t">
            <a:noAutofit/>
          </a:bodyPr>
          <a:lstStyle>
            <a:defPPr>
              <a:defRPr lang="en-US"/>
            </a:defPPr>
            <a:lvl1pPr defTabSz="931972">
              <a:lnSpc>
                <a:spcPct val="90000"/>
              </a:lnSpc>
              <a:defRPr sz="1400" spc="-30">
                <a:gradFill>
                  <a:gsLst>
                    <a:gs pos="77483">
                      <a:srgbClr val="FFFFFF"/>
                    </a:gs>
                    <a:gs pos="62252">
                      <a:srgbClr val="FFFFFF"/>
                    </a:gs>
                  </a:gsLst>
                  <a:lin ang="5400000" scaled="0"/>
                </a:gradFill>
                <a:latin typeface="Segoe UI Light"/>
              </a:defRPr>
            </a:lvl1pPr>
          </a:lstStyle>
          <a:p>
            <a:pPr defTabSz="913612"/>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Unmatched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user experience</a:t>
            </a:r>
          </a:p>
        </p:txBody>
      </p:sp>
      <p:sp>
        <p:nvSpPr>
          <p:cNvPr id="8" name="TextBox 7">
            <a:extLst>
              <a:ext uri="{FF2B5EF4-FFF2-40B4-BE49-F238E27FC236}">
                <a16:creationId xmlns:a16="http://schemas.microsoft.com/office/drawing/2014/main" id="{E6AD122D-F4EB-4F25-863E-CFF56793FAE5}"/>
              </a:ext>
            </a:extLst>
          </p:cNvPr>
          <p:cNvSpPr txBox="1"/>
          <p:nvPr/>
        </p:nvSpPr>
        <p:spPr bwMode="gray">
          <a:xfrm>
            <a:off x="9307738" y="1187939"/>
            <a:ext cx="2046061" cy="894868"/>
          </a:xfrm>
          <a:prstGeom prst="rect">
            <a:avLst/>
          </a:prstGeom>
          <a:solidFill>
            <a:srgbClr val="002050"/>
          </a:solidFill>
        </p:spPr>
        <p:txBody>
          <a:bodyPr wrap="square" lIns="89642" tIns="89642" rIns="89642" bIns="89642" rtlCol="0" anchor="t">
            <a:noAutofit/>
          </a:bodyPr>
          <a:lstStyle>
            <a:defPPr>
              <a:defRPr lang="en-US"/>
            </a:defPPr>
            <a:lvl1pPr defTabSz="914139" fontAlgn="base">
              <a:lnSpc>
                <a:spcPct val="90000"/>
              </a:lnSpc>
              <a:spcBef>
                <a:spcPct val="0"/>
              </a:spcBef>
              <a:spcAft>
                <a:spcPct val="0"/>
              </a:spcAft>
              <a:defRPr sz="2200" spc="-29">
                <a:gradFill>
                  <a:gsLst>
                    <a:gs pos="77483">
                      <a:srgbClr val="FFFFFF"/>
                    </a:gs>
                    <a:gs pos="62252">
                      <a:srgbClr val="FFFFFF"/>
                    </a:gs>
                  </a:gsLst>
                  <a:lin ang="5400000" scaled="0"/>
                </a:gradFill>
                <a:latin typeface="Segoe UI Light"/>
              </a:defRPr>
            </a:lvl1pPr>
          </a:lstStyle>
          <a:p>
            <a:pPr defTabSz="913612"/>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Natively integrated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with apps + services </a:t>
            </a:r>
            <a:b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br>
            <a:r>
              <a:rPr lang="en-US" sz="1372" kern="0" spc="0" dirty="0">
                <a:gradFill>
                  <a:gsLst>
                    <a:gs pos="0">
                      <a:schemeClr val="bg1"/>
                    </a:gs>
                    <a:gs pos="31000">
                      <a:schemeClr val="bg1"/>
                    </a:gs>
                  </a:gsLst>
                  <a:lin ang="5400000" scaled="0"/>
                </a:gradFill>
                <a:latin typeface="Segoe UI" panose="020B0502040204020203" pitchFamily="34" charset="0"/>
                <a:cs typeface="Segoe UI" panose="020B0502040204020203" pitchFamily="34" charset="0"/>
              </a:rPr>
              <a:t>that matter to you</a:t>
            </a:r>
          </a:p>
        </p:txBody>
      </p:sp>
      <p:grpSp>
        <p:nvGrpSpPr>
          <p:cNvPr id="9" name="Group 8">
            <a:extLst>
              <a:ext uri="{FF2B5EF4-FFF2-40B4-BE49-F238E27FC236}">
                <a16:creationId xmlns:a16="http://schemas.microsoft.com/office/drawing/2014/main" id="{2D163F05-839E-4F3E-BBE1-29FF9ED79F86}"/>
              </a:ext>
            </a:extLst>
          </p:cNvPr>
          <p:cNvGrpSpPr/>
          <p:nvPr/>
        </p:nvGrpSpPr>
        <p:grpSpPr>
          <a:xfrm>
            <a:off x="838201" y="5182492"/>
            <a:ext cx="10515600" cy="743344"/>
            <a:chOff x="457517" y="5509200"/>
            <a:chExt cx="11521440" cy="758250"/>
          </a:xfrm>
        </p:grpSpPr>
        <p:sp>
          <p:nvSpPr>
            <p:cNvPr id="10" name="Rectangle 9">
              <a:extLst>
                <a:ext uri="{FF2B5EF4-FFF2-40B4-BE49-F238E27FC236}">
                  <a16:creationId xmlns:a16="http://schemas.microsoft.com/office/drawing/2014/main" id="{D2C9DC9E-B2D2-40DB-AB49-41B5F3ABB48E}"/>
                </a:ext>
              </a:extLst>
            </p:cNvPr>
            <p:cNvSpPr/>
            <p:nvPr/>
          </p:nvSpPr>
          <p:spPr bwMode="auto">
            <a:xfrm>
              <a:off x="457517" y="5509200"/>
              <a:ext cx="11521440" cy="7582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335951" indent="-335951" algn="ctr" defTabSz="913576">
                <a:lnSpc>
                  <a:spcPct val="90000"/>
                </a:lnSpc>
                <a:buFont typeface="Wingdings 3" panose="05040102010807070707" pitchFamily="18" charset="2"/>
                <a:buChar char="Æ"/>
              </a:pPr>
              <a:endParaRPr lang="en-US" sz="1961" b="1" kern="0" dirty="0">
                <a:solidFill>
                  <a:srgbClr val="FFFFFF"/>
                </a:solidFill>
                <a:latin typeface="Segoe UI Light"/>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66C687BD-6DD9-440E-A82B-F2E1956553CE}"/>
                </a:ext>
              </a:extLst>
            </p:cNvPr>
            <p:cNvCxnSpPr/>
            <p:nvPr/>
          </p:nvCxnSpPr>
          <p:spPr>
            <a:xfrm>
              <a:off x="660467" y="6185288"/>
              <a:ext cx="11115540" cy="0"/>
            </a:xfrm>
            <a:prstGeom prst="straightConnector1">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3E351AAD-FF11-4F77-890C-656347A3AD89}"/>
                </a:ext>
              </a:extLst>
            </p:cNvPr>
            <p:cNvGrpSpPr/>
            <p:nvPr/>
          </p:nvGrpSpPr>
          <p:grpSpPr>
            <a:xfrm>
              <a:off x="665267" y="5767565"/>
              <a:ext cx="1103641" cy="383033"/>
              <a:chOff x="87822" y="5853313"/>
              <a:chExt cx="1854434" cy="704700"/>
            </a:xfrm>
            <a:solidFill>
              <a:srgbClr val="0072C6"/>
            </a:solidFill>
          </p:grpSpPr>
          <p:grpSp>
            <p:nvGrpSpPr>
              <p:cNvPr id="15" name="Group 14">
                <a:extLst>
                  <a:ext uri="{FF2B5EF4-FFF2-40B4-BE49-F238E27FC236}">
                    <a16:creationId xmlns:a16="http://schemas.microsoft.com/office/drawing/2014/main" id="{0830894C-0D6B-4389-9FCD-F3FFC2BD23BB}"/>
                  </a:ext>
                </a:extLst>
              </p:cNvPr>
              <p:cNvGrpSpPr/>
              <p:nvPr/>
            </p:nvGrpSpPr>
            <p:grpSpPr>
              <a:xfrm>
                <a:off x="87822" y="5853313"/>
                <a:ext cx="1484981" cy="704700"/>
                <a:chOff x="7471526" y="5464261"/>
                <a:chExt cx="1485192" cy="704800"/>
              </a:xfrm>
              <a:grpFill/>
            </p:grpSpPr>
            <p:sp>
              <p:nvSpPr>
                <p:cNvPr id="19" name="Freeform 92">
                  <a:extLst>
                    <a:ext uri="{FF2B5EF4-FFF2-40B4-BE49-F238E27FC236}">
                      <a16:creationId xmlns:a16="http://schemas.microsoft.com/office/drawing/2014/main" id="{0E021E0A-493A-43E4-8085-2CC25E4ACAFE}"/>
                    </a:ext>
                  </a:extLst>
                </p:cNvPr>
                <p:cNvSpPr>
                  <a:spLocks noEditPoints="1"/>
                </p:cNvSpPr>
                <p:nvPr/>
              </p:nvSpPr>
              <p:spPr bwMode="auto">
                <a:xfrm>
                  <a:off x="8373108" y="5464261"/>
                  <a:ext cx="293400" cy="704796"/>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rgbClr val="0078D7"/>
                </a:solidFill>
                <a:ln>
                  <a:noFill/>
                </a:ln>
              </p:spPr>
              <p:txBody>
                <a:bodyPr vert="horz" wrap="square" lIns="89580" tIns="44790" rIns="89580" bIns="4479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1" dirty="0">
                    <a:solidFill>
                      <a:srgbClr val="000000"/>
                    </a:solidFill>
                  </a:endParaRPr>
                </a:p>
              </p:txBody>
            </p:sp>
            <p:sp>
              <p:nvSpPr>
                <p:cNvPr id="20" name="Freeform 93">
                  <a:extLst>
                    <a:ext uri="{FF2B5EF4-FFF2-40B4-BE49-F238E27FC236}">
                      <a16:creationId xmlns:a16="http://schemas.microsoft.com/office/drawing/2014/main" id="{BD5B6535-790A-4D9A-87E1-03BCC30B37CF}"/>
                    </a:ext>
                  </a:extLst>
                </p:cNvPr>
                <p:cNvSpPr>
                  <a:spLocks noEditPoints="1"/>
                </p:cNvSpPr>
                <p:nvPr/>
              </p:nvSpPr>
              <p:spPr bwMode="auto">
                <a:xfrm>
                  <a:off x="8695210" y="5464261"/>
                  <a:ext cx="261508" cy="704794"/>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8D7"/>
                </a:solidFill>
                <a:ln>
                  <a:noFill/>
                </a:ln>
              </p:spPr>
              <p:txBody>
                <a:bodyPr vert="horz" wrap="square" lIns="89580" tIns="44790" rIns="89580" bIns="4479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1" dirty="0">
                    <a:solidFill>
                      <a:srgbClr val="000000"/>
                    </a:solidFill>
                  </a:endParaRPr>
                </a:p>
              </p:txBody>
            </p:sp>
            <p:sp>
              <p:nvSpPr>
                <p:cNvPr id="21" name="Freeform 94">
                  <a:extLst>
                    <a:ext uri="{FF2B5EF4-FFF2-40B4-BE49-F238E27FC236}">
                      <a16:creationId xmlns:a16="http://schemas.microsoft.com/office/drawing/2014/main" id="{DB56E873-A2B6-42CF-B941-6CD43021AA83}"/>
                    </a:ext>
                  </a:extLst>
                </p:cNvPr>
                <p:cNvSpPr>
                  <a:spLocks noEditPoints="1"/>
                </p:cNvSpPr>
                <p:nvPr/>
              </p:nvSpPr>
              <p:spPr bwMode="auto">
                <a:xfrm>
                  <a:off x="7471526" y="5464261"/>
                  <a:ext cx="261508" cy="704795"/>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rgbClr val="0078D7"/>
                </a:solidFill>
                <a:ln>
                  <a:noFill/>
                </a:ln>
              </p:spPr>
              <p:txBody>
                <a:bodyPr vert="horz" wrap="square" lIns="89580" tIns="44790" rIns="89580" bIns="4479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1" dirty="0">
                    <a:solidFill>
                      <a:srgbClr val="000000"/>
                    </a:solidFill>
                  </a:endParaRPr>
                </a:p>
              </p:txBody>
            </p:sp>
            <p:sp>
              <p:nvSpPr>
                <p:cNvPr id="22" name="Freeform 95">
                  <a:extLst>
                    <a:ext uri="{FF2B5EF4-FFF2-40B4-BE49-F238E27FC236}">
                      <a16:creationId xmlns:a16="http://schemas.microsoft.com/office/drawing/2014/main" id="{E6F70136-F002-4DB5-A360-DF3FAA14A327}"/>
                    </a:ext>
                  </a:extLst>
                </p:cNvPr>
                <p:cNvSpPr>
                  <a:spLocks noEditPoints="1"/>
                </p:cNvSpPr>
                <p:nvPr/>
              </p:nvSpPr>
              <p:spPr bwMode="auto">
                <a:xfrm>
                  <a:off x="8085431" y="5617335"/>
                  <a:ext cx="261508" cy="551726"/>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rgbClr val="0078D7"/>
                </a:solidFill>
                <a:ln>
                  <a:noFill/>
                </a:ln>
              </p:spPr>
              <p:txBody>
                <a:bodyPr vert="horz" wrap="square" lIns="89580" tIns="44790" rIns="89580" bIns="4479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1" dirty="0">
                    <a:solidFill>
                      <a:srgbClr val="000000"/>
                    </a:solidFill>
                  </a:endParaRPr>
                </a:p>
              </p:txBody>
            </p:sp>
            <p:sp>
              <p:nvSpPr>
                <p:cNvPr id="23" name="Freeform 96">
                  <a:extLst>
                    <a:ext uri="{FF2B5EF4-FFF2-40B4-BE49-F238E27FC236}">
                      <a16:creationId xmlns:a16="http://schemas.microsoft.com/office/drawing/2014/main" id="{EE40F2B4-B4C9-4CA2-A53A-1145C28E93C2}"/>
                    </a:ext>
                  </a:extLst>
                </p:cNvPr>
                <p:cNvSpPr>
                  <a:spLocks noEditPoints="1"/>
                </p:cNvSpPr>
                <p:nvPr/>
              </p:nvSpPr>
              <p:spPr bwMode="auto">
                <a:xfrm>
                  <a:off x="7761738" y="5569501"/>
                  <a:ext cx="294995" cy="599555"/>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0078D7"/>
                </a:solidFill>
                <a:ln>
                  <a:noFill/>
                </a:ln>
              </p:spPr>
              <p:txBody>
                <a:bodyPr vert="horz" wrap="square" lIns="89580" tIns="44790" rIns="89580" bIns="4479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1171" dirty="0">
                    <a:solidFill>
                      <a:srgbClr val="000000"/>
                    </a:solidFill>
                  </a:endParaRPr>
                </a:p>
              </p:txBody>
            </p:sp>
          </p:grpSp>
          <p:grpSp>
            <p:nvGrpSpPr>
              <p:cNvPr id="16" name="Group 15">
                <a:extLst>
                  <a:ext uri="{FF2B5EF4-FFF2-40B4-BE49-F238E27FC236}">
                    <a16:creationId xmlns:a16="http://schemas.microsoft.com/office/drawing/2014/main" id="{6705187D-B93F-41D7-8877-E8EB4F08CBEC}"/>
                  </a:ext>
                </a:extLst>
              </p:cNvPr>
              <p:cNvGrpSpPr>
                <a:grpSpLocks noChangeAspect="1"/>
              </p:cNvGrpSpPr>
              <p:nvPr/>
            </p:nvGrpSpPr>
            <p:grpSpPr>
              <a:xfrm>
                <a:off x="1613499" y="6173012"/>
                <a:ext cx="328757" cy="384998"/>
                <a:chOff x="-521744" y="633138"/>
                <a:chExt cx="1020767" cy="1195387"/>
              </a:xfrm>
              <a:grpFill/>
            </p:grpSpPr>
            <p:sp>
              <p:nvSpPr>
                <p:cNvPr id="17" name="Oval 16">
                  <a:extLst>
                    <a:ext uri="{FF2B5EF4-FFF2-40B4-BE49-F238E27FC236}">
                      <a16:creationId xmlns:a16="http://schemas.microsoft.com/office/drawing/2014/main" id="{230F7240-55E6-44DC-8C20-7787C8DA0199}"/>
                    </a:ext>
                  </a:extLst>
                </p:cNvPr>
                <p:cNvSpPr>
                  <a:spLocks noChangeArrowheads="1"/>
                </p:cNvSpPr>
                <p:nvPr/>
              </p:nvSpPr>
              <p:spPr bwMode="auto">
                <a:xfrm>
                  <a:off x="-504280" y="1184276"/>
                  <a:ext cx="985839" cy="187323"/>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sz="1765" dirty="0">
                    <a:solidFill>
                      <a:srgbClr val="FFFFFF"/>
                    </a:solidFill>
                  </a:endParaRPr>
                </a:p>
              </p:txBody>
            </p:sp>
            <p:sp>
              <p:nvSpPr>
                <p:cNvPr id="18" name="Freeform 91">
                  <a:extLst>
                    <a:ext uri="{FF2B5EF4-FFF2-40B4-BE49-F238E27FC236}">
                      <a16:creationId xmlns:a16="http://schemas.microsoft.com/office/drawing/2014/main" id="{F5B44F20-83FA-4DCD-9E36-F6CB2ECB7680}"/>
                    </a:ext>
                  </a:extLst>
                </p:cNvPr>
                <p:cNvSpPr>
                  <a:spLocks noEditPoints="1"/>
                </p:cNvSpPr>
                <p:nvPr/>
              </p:nvSpPr>
              <p:spPr bwMode="auto">
                <a:xfrm>
                  <a:off x="-521744" y="633138"/>
                  <a:ext cx="1020767" cy="119538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350">
                    <a:defRPr/>
                  </a:pPr>
                  <a:endParaRPr lang="en-US" sz="1765" dirty="0">
                    <a:solidFill>
                      <a:srgbClr val="FFFFFF"/>
                    </a:solidFill>
                  </a:endParaRPr>
                </a:p>
              </p:txBody>
            </p:sp>
          </p:grpSp>
        </p:grpSp>
        <p:sp>
          <p:nvSpPr>
            <p:cNvPr id="13" name="TextBox 12">
              <a:extLst>
                <a:ext uri="{FF2B5EF4-FFF2-40B4-BE49-F238E27FC236}">
                  <a16:creationId xmlns:a16="http://schemas.microsoft.com/office/drawing/2014/main" id="{957E7EC7-D86E-473F-91C6-6BF7380CD14C}"/>
                </a:ext>
              </a:extLst>
            </p:cNvPr>
            <p:cNvSpPr txBox="1"/>
            <p:nvPr/>
          </p:nvSpPr>
          <p:spPr>
            <a:xfrm>
              <a:off x="3513137" y="5671182"/>
              <a:ext cx="5410200" cy="434286"/>
            </a:xfrm>
            <a:prstGeom prst="rect">
              <a:avLst/>
            </a:prstGeom>
            <a:solidFill>
              <a:srgbClr val="F2F2F2"/>
            </a:solidFill>
          </p:spPr>
          <p:txBody>
            <a:bodyPr wrap="square" lIns="179208" tIns="143366" rIns="179208" bIns="143366" rtlCol="0">
              <a:noAutofit/>
            </a:bodyPr>
            <a:lstStyle/>
            <a:p>
              <a:pPr algn="ctr" defTabSz="912979">
                <a:lnSpc>
                  <a:spcPct val="90000"/>
                </a:lnSpc>
                <a:spcAft>
                  <a:spcPts val="588"/>
                </a:spcAft>
              </a:pPr>
              <a:r>
                <a:rPr lang="en-US" sz="1961" b="1" kern="0" dirty="0">
                  <a:gradFill>
                    <a:gsLst>
                      <a:gs pos="69027">
                        <a:schemeClr val="tx1"/>
                      </a:gs>
                      <a:gs pos="49000">
                        <a:schemeClr val="tx1"/>
                      </a:gs>
                    </a:gsLst>
                    <a:lin ang="5400000" scaled="0"/>
                  </a:gradFill>
                  <a:latin typeface="Segoe UI" panose="020B0502040204020203" pitchFamily="34" charset="0"/>
                  <a:ea typeface="Segoe UI Black" panose="020B0A02040204020203" pitchFamily="34" charset="0"/>
                  <a:cs typeface="Segoe UI" panose="020B0502040204020203" pitchFamily="34" charset="0"/>
                </a:rPr>
                <a:t>Connect live to your </a:t>
              </a:r>
              <a:r>
                <a:rPr lang="en-US" sz="1961" kern="0" dirty="0">
                  <a:gradFill>
                    <a:gsLst>
                      <a:gs pos="69027">
                        <a:schemeClr val="tx1"/>
                      </a:gs>
                      <a:gs pos="49000">
                        <a:schemeClr val="tx1"/>
                      </a:gs>
                    </a:gsLst>
                    <a:lin ang="5400000" scaled="0"/>
                  </a:gradFill>
                  <a:latin typeface="Segoe UI Light"/>
                  <a:ea typeface="Segoe UI Black" panose="020B0A02040204020203" pitchFamily="34" charset="0"/>
                  <a:cs typeface="Segoe UI Black" panose="020B0A02040204020203" pitchFamily="34" charset="0"/>
                </a:rPr>
                <a:t>on-premises data</a:t>
              </a:r>
            </a:p>
          </p:txBody>
        </p:sp>
        <p:sp>
          <p:nvSpPr>
            <p:cNvPr id="14" name="Freeform 87">
              <a:extLst>
                <a:ext uri="{FF2B5EF4-FFF2-40B4-BE49-F238E27FC236}">
                  <a16:creationId xmlns:a16="http://schemas.microsoft.com/office/drawing/2014/main" id="{13D9761F-7FA8-4B4E-8AD2-4A88DE4F7EE7}"/>
                </a:ext>
              </a:extLst>
            </p:cNvPr>
            <p:cNvSpPr>
              <a:spLocks/>
            </p:cNvSpPr>
            <p:nvPr/>
          </p:nvSpPr>
          <p:spPr bwMode="auto">
            <a:xfrm>
              <a:off x="10817180" y="5612307"/>
              <a:ext cx="976226" cy="547863"/>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0078D7"/>
            </a:solidFill>
            <a:ln>
              <a:noFill/>
            </a:ln>
          </p:spPr>
          <p:txBody>
            <a:bodyPr vert="horz" wrap="square" lIns="89604" tIns="44802" rIns="89604" bIns="44802"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13505">
                <a:defRPr/>
              </a:pPr>
              <a:endParaRPr lang="en-US" sz="490" dirty="0">
                <a:solidFill>
                  <a:srgbClr val="000000"/>
                </a:solidFill>
              </a:endParaRPr>
            </a:p>
          </p:txBody>
        </p:sp>
      </p:grpSp>
      <p:sp>
        <p:nvSpPr>
          <p:cNvPr id="24" name="AutoShape 3">
            <a:extLst>
              <a:ext uri="{FF2B5EF4-FFF2-40B4-BE49-F238E27FC236}">
                <a16:creationId xmlns:a16="http://schemas.microsoft.com/office/drawing/2014/main" id="{364A11D6-75AA-4EFB-80BF-F9C1C585CB46}"/>
              </a:ext>
            </a:extLst>
          </p:cNvPr>
          <p:cNvSpPr>
            <a:spLocks noChangeAspect="1" noChangeArrowheads="1" noTextEdit="1"/>
          </p:cNvSpPr>
          <p:nvPr/>
        </p:nvSpPr>
        <p:spPr bwMode="auto">
          <a:xfrm>
            <a:off x="880891" y="3300534"/>
            <a:ext cx="1416979" cy="975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 name="TextBox 25">
            <a:extLst>
              <a:ext uri="{FF2B5EF4-FFF2-40B4-BE49-F238E27FC236}">
                <a16:creationId xmlns:a16="http://schemas.microsoft.com/office/drawing/2014/main" id="{65AEF1E0-6FED-48E4-A887-EC0C27E05D7A}"/>
              </a:ext>
            </a:extLst>
          </p:cNvPr>
          <p:cNvSpPr txBox="1"/>
          <p:nvPr/>
        </p:nvSpPr>
        <p:spPr bwMode="gray">
          <a:xfrm>
            <a:off x="837605" y="2082806"/>
            <a:ext cx="1950256" cy="3067202"/>
          </a:xfrm>
          <a:prstGeom prst="rect">
            <a:avLst/>
          </a:prstGeom>
          <a:solidFill>
            <a:schemeClr val="bg1">
              <a:lumMod val="95000"/>
            </a:schemeClr>
          </a:solidFill>
        </p:spPr>
        <p:txBody>
          <a:bodyPr wrap="square" lIns="0" tIns="61490" rIns="87843" bIns="143348" rtlCol="0">
            <a:noAutofit/>
          </a:bodyPr>
          <a:lstStyle/>
          <a:p>
            <a:pPr marL="87822" defTabSz="895083">
              <a:spcBef>
                <a:spcPts val="576"/>
              </a:spcBef>
              <a:defRPr/>
            </a:pPr>
            <a:r>
              <a:rPr lang="en-US" sz="1078" b="1" kern="0" dirty="0">
                <a:ln>
                  <a:solidFill>
                    <a:srgbClr val="FFFFFF">
                      <a:alpha val="0"/>
                    </a:srgbClr>
                  </a:solidFill>
                </a:ln>
                <a:gradFill>
                  <a:gsLst>
                    <a:gs pos="78761">
                      <a:srgbClr val="A80000"/>
                    </a:gs>
                    <a:gs pos="31000">
                      <a:srgbClr val="A80000"/>
                    </a:gs>
                  </a:gsLst>
                  <a:lin ang="5400000" scaled="0"/>
                </a:gradFill>
                <a:ea typeface="Segoe UI" pitchFamily="34" charset="0"/>
                <a:cs typeface="Segoe UI" panose="020B0502040204020203" pitchFamily="34" charset="0"/>
              </a:rPr>
              <a:t>Industry leader</a:t>
            </a:r>
          </a:p>
        </p:txBody>
      </p:sp>
      <p:sp>
        <p:nvSpPr>
          <p:cNvPr id="30" name="AutoShape 9">
            <a:extLst>
              <a:ext uri="{FF2B5EF4-FFF2-40B4-BE49-F238E27FC236}">
                <a16:creationId xmlns:a16="http://schemas.microsoft.com/office/drawing/2014/main" id="{C8F0790D-7E44-49CB-A2D2-7AF54E95AC4A}"/>
              </a:ext>
            </a:extLst>
          </p:cNvPr>
          <p:cNvSpPr>
            <a:spLocks noChangeAspect="1" noChangeArrowheads="1" noTextEdit="1"/>
          </p:cNvSpPr>
          <p:nvPr/>
        </p:nvSpPr>
        <p:spPr bwMode="auto">
          <a:xfrm>
            <a:off x="3192950" y="3261210"/>
            <a:ext cx="1259102" cy="1083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31" name="Group 30">
            <a:extLst>
              <a:ext uri="{FF2B5EF4-FFF2-40B4-BE49-F238E27FC236}">
                <a16:creationId xmlns:a16="http://schemas.microsoft.com/office/drawing/2014/main" id="{1362BE9A-10A1-4B9E-99C3-43A52AE7D5C0}"/>
              </a:ext>
            </a:extLst>
          </p:cNvPr>
          <p:cNvGrpSpPr/>
          <p:nvPr/>
        </p:nvGrpSpPr>
        <p:grpSpPr>
          <a:xfrm>
            <a:off x="2859636" y="2082807"/>
            <a:ext cx="2078083" cy="3067201"/>
            <a:chOff x="2768819" y="1731767"/>
            <a:chExt cx="2276856" cy="3128705"/>
          </a:xfrm>
        </p:grpSpPr>
        <p:sp>
          <p:nvSpPr>
            <p:cNvPr id="32" name="TextBox 31">
              <a:extLst>
                <a:ext uri="{FF2B5EF4-FFF2-40B4-BE49-F238E27FC236}">
                  <a16:creationId xmlns:a16="http://schemas.microsoft.com/office/drawing/2014/main" id="{FB43A687-8E7F-4DD5-8768-01F10526C293}"/>
                </a:ext>
              </a:extLst>
            </p:cNvPr>
            <p:cNvSpPr txBox="1"/>
            <p:nvPr/>
          </p:nvSpPr>
          <p:spPr bwMode="gray">
            <a:xfrm>
              <a:off x="2768819" y="1731767"/>
              <a:ext cx="2276856" cy="3128705"/>
            </a:xfrm>
            <a:prstGeom prst="rect">
              <a:avLst/>
            </a:prstGeom>
            <a:solidFill>
              <a:schemeClr val="bg1">
                <a:lumMod val="95000"/>
              </a:schemeClr>
            </a:solidFill>
          </p:spPr>
          <p:txBody>
            <a:bodyPr wrap="square" lIns="0" tIns="61490" rIns="87843" bIns="143348" rtlCol="0">
              <a:noAutofit/>
            </a:bodyPr>
            <a:lstStyle/>
            <a:p>
              <a:pPr marL="87822" defTabSz="895083">
                <a:spcBef>
                  <a:spcPts val="576"/>
                </a:spcBef>
                <a:defRPr/>
              </a:pPr>
              <a:r>
                <a:rPr lang="en-US" sz="1078" b="1" kern="0" dirty="0">
                  <a:ln>
                    <a:solidFill>
                      <a:srgbClr val="FFFFFF">
                        <a:alpha val="0"/>
                      </a:srgbClr>
                    </a:solidFill>
                  </a:ln>
                  <a:gradFill>
                    <a:gsLst>
                      <a:gs pos="97345">
                        <a:srgbClr val="5C2D91"/>
                      </a:gs>
                      <a:gs pos="78761">
                        <a:srgbClr val="5C2D91"/>
                      </a:gs>
                    </a:gsLst>
                    <a:lin ang="5400000" scaled="0"/>
                  </a:gradFill>
                  <a:ea typeface="Segoe UI Black" panose="020B0A02040204020203" pitchFamily="34" charset="0"/>
                  <a:cs typeface="Segoe UI Black" panose="020B0A02040204020203" pitchFamily="34" charset="0"/>
                </a:rPr>
                <a:t>Begin visualizing your data </a:t>
              </a:r>
              <a:br>
                <a:rPr lang="en-US" sz="1078" b="1" kern="0" dirty="0">
                  <a:ln>
                    <a:solidFill>
                      <a:srgbClr val="FFFFFF">
                        <a:alpha val="0"/>
                      </a:srgbClr>
                    </a:solidFill>
                  </a:ln>
                  <a:gradFill>
                    <a:gsLst>
                      <a:gs pos="97345">
                        <a:srgbClr val="5C2D91"/>
                      </a:gs>
                      <a:gs pos="78761">
                        <a:srgbClr val="5C2D91"/>
                      </a:gs>
                    </a:gsLst>
                    <a:lin ang="5400000" scaled="0"/>
                  </a:gradFill>
                  <a:ea typeface="Segoe UI Black" panose="020B0A02040204020203" pitchFamily="34" charset="0"/>
                  <a:cs typeface="Segoe UI Black" panose="020B0A02040204020203" pitchFamily="34" charset="0"/>
                </a:rPr>
              </a:br>
              <a:r>
                <a:rPr lang="en-US" sz="1078" b="1" kern="0" dirty="0">
                  <a:ln>
                    <a:solidFill>
                      <a:srgbClr val="FFFFFF">
                        <a:alpha val="0"/>
                      </a:srgbClr>
                    </a:solidFill>
                  </a:ln>
                  <a:gradFill>
                    <a:gsLst>
                      <a:gs pos="97345">
                        <a:srgbClr val="5C2D91"/>
                      </a:gs>
                      <a:gs pos="78761">
                        <a:srgbClr val="5C2D91"/>
                      </a:gs>
                    </a:gsLst>
                    <a:lin ang="5400000" scaled="0"/>
                  </a:gradFill>
                  <a:ea typeface="Segoe UI Black" panose="020B0A02040204020203" pitchFamily="34" charset="0"/>
                  <a:cs typeface="Segoe UI Black" panose="020B0A02040204020203" pitchFamily="34" charset="0"/>
                </a:rPr>
                <a:t>in minutes, yourself</a:t>
              </a:r>
            </a:p>
          </p:txBody>
        </p:sp>
        <p:pic>
          <p:nvPicPr>
            <p:cNvPr id="33" name="Picture 32">
              <a:extLst>
                <a:ext uri="{FF2B5EF4-FFF2-40B4-BE49-F238E27FC236}">
                  <a16:creationId xmlns:a16="http://schemas.microsoft.com/office/drawing/2014/main" id="{189981E2-3747-4922-9511-B7F70C1D9FF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314825" y="3954463"/>
              <a:ext cx="444537" cy="313498"/>
            </a:xfrm>
            <a:prstGeom prst="rect">
              <a:avLst/>
            </a:prstGeom>
          </p:spPr>
        </p:pic>
        <p:pic>
          <p:nvPicPr>
            <p:cNvPr id="34" name="Picture 33">
              <a:extLst>
                <a:ext uri="{FF2B5EF4-FFF2-40B4-BE49-F238E27FC236}">
                  <a16:creationId xmlns:a16="http://schemas.microsoft.com/office/drawing/2014/main" id="{ECDC241D-AF3B-44EC-88F8-F17F9C3C38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3017838" y="3954463"/>
              <a:ext cx="1235855" cy="339724"/>
            </a:xfrm>
            <a:prstGeom prst="rect">
              <a:avLst/>
            </a:prstGeom>
          </p:spPr>
        </p:pic>
        <p:grpSp>
          <p:nvGrpSpPr>
            <p:cNvPr id="35" name="Group 34">
              <a:extLst>
                <a:ext uri="{FF2B5EF4-FFF2-40B4-BE49-F238E27FC236}">
                  <a16:creationId xmlns:a16="http://schemas.microsoft.com/office/drawing/2014/main" id="{B05D9508-4331-4C6F-B805-059BC1E64D8B}"/>
                </a:ext>
              </a:extLst>
            </p:cNvPr>
            <p:cNvGrpSpPr/>
            <p:nvPr/>
          </p:nvGrpSpPr>
          <p:grpSpPr>
            <a:xfrm>
              <a:off x="3158498" y="2544763"/>
              <a:ext cx="1547480" cy="1155700"/>
              <a:chOff x="3158498" y="2544763"/>
              <a:chExt cx="1547480" cy="1155700"/>
            </a:xfrm>
          </p:grpSpPr>
          <p:pic>
            <p:nvPicPr>
              <p:cNvPr id="36" name="Picture 35">
                <a:extLst>
                  <a:ext uri="{FF2B5EF4-FFF2-40B4-BE49-F238E27FC236}">
                    <a16:creationId xmlns:a16="http://schemas.microsoft.com/office/drawing/2014/main" id="{A8008F14-C0F8-4ADF-9507-F7690B500675}"/>
                  </a:ext>
                </a:extLst>
              </p:cNvPr>
              <p:cNvPicPr>
                <a:picLocks noChangeAspect="1"/>
              </p:cNvPicPr>
              <p:nvPr/>
            </p:nvPicPr>
            <p:blipFill rotWithShape="1">
              <a:blip r:embed="rId4"/>
              <a:srcRect r="34042"/>
              <a:stretch/>
            </p:blipFill>
            <p:spPr>
              <a:xfrm>
                <a:off x="3236119" y="2612477"/>
                <a:ext cx="1356093" cy="1020272"/>
              </a:xfrm>
              <a:prstGeom prst="rect">
                <a:avLst/>
              </a:prstGeom>
              <a:noFill/>
              <a:ln>
                <a:noFill/>
              </a:ln>
            </p:spPr>
          </p:pic>
          <p:sp>
            <p:nvSpPr>
              <p:cNvPr id="37" name="Freeform 137">
                <a:extLst>
                  <a:ext uri="{FF2B5EF4-FFF2-40B4-BE49-F238E27FC236}">
                    <a16:creationId xmlns:a16="http://schemas.microsoft.com/office/drawing/2014/main" id="{BD45DEDA-9828-42FB-9555-8B90352069D6}"/>
                  </a:ext>
                </a:extLst>
              </p:cNvPr>
              <p:cNvSpPr/>
              <p:nvPr/>
            </p:nvSpPr>
            <p:spPr bwMode="auto">
              <a:xfrm>
                <a:off x="3158498" y="2544763"/>
                <a:ext cx="1547480" cy="1155700"/>
              </a:xfrm>
              <a:custGeom>
                <a:avLst/>
                <a:gdLst>
                  <a:gd name="connsiteX0" fmla="*/ 1497873 w 1547480"/>
                  <a:gd name="connsiteY0" fmla="*/ 577675 h 1208530"/>
                  <a:gd name="connsiteX1" fmla="*/ 1471282 w 1547480"/>
                  <a:gd name="connsiteY1" fmla="*/ 604266 h 1208530"/>
                  <a:gd name="connsiteX2" fmla="*/ 1497873 w 1547480"/>
                  <a:gd name="connsiteY2" fmla="*/ 630857 h 1208530"/>
                  <a:gd name="connsiteX3" fmla="*/ 1524464 w 1547480"/>
                  <a:gd name="connsiteY3" fmla="*/ 604266 h 1208530"/>
                  <a:gd name="connsiteX4" fmla="*/ 1497873 w 1547480"/>
                  <a:gd name="connsiteY4" fmla="*/ 577675 h 1208530"/>
                  <a:gd name="connsiteX5" fmla="*/ 80631 w 1547480"/>
                  <a:gd name="connsiteY5" fmla="*/ 66897 h 1208530"/>
                  <a:gd name="connsiteX6" fmla="*/ 80631 w 1547480"/>
                  <a:gd name="connsiteY6" fmla="*/ 1141634 h 1208530"/>
                  <a:gd name="connsiteX7" fmla="*/ 1447468 w 1547480"/>
                  <a:gd name="connsiteY7" fmla="*/ 1141634 h 1208530"/>
                  <a:gd name="connsiteX8" fmla="*/ 1447468 w 1547480"/>
                  <a:gd name="connsiteY8" fmla="*/ 66897 h 1208530"/>
                  <a:gd name="connsiteX9" fmla="*/ 75219 w 1547480"/>
                  <a:gd name="connsiteY9" fmla="*/ 0 h 1208530"/>
                  <a:gd name="connsiteX10" fmla="*/ 1472261 w 1547480"/>
                  <a:gd name="connsiteY10" fmla="*/ 0 h 1208530"/>
                  <a:gd name="connsiteX11" fmla="*/ 1547480 w 1547480"/>
                  <a:gd name="connsiteY11" fmla="*/ 75219 h 1208530"/>
                  <a:gd name="connsiteX12" fmla="*/ 1547480 w 1547480"/>
                  <a:gd name="connsiteY12" fmla="*/ 1133311 h 1208530"/>
                  <a:gd name="connsiteX13" fmla="*/ 1472261 w 1547480"/>
                  <a:gd name="connsiteY13" fmla="*/ 1208530 h 1208530"/>
                  <a:gd name="connsiteX14" fmla="*/ 75219 w 1547480"/>
                  <a:gd name="connsiteY14" fmla="*/ 1208530 h 1208530"/>
                  <a:gd name="connsiteX15" fmla="*/ 0 w 1547480"/>
                  <a:gd name="connsiteY15" fmla="*/ 1133311 h 1208530"/>
                  <a:gd name="connsiteX16" fmla="*/ 0 w 1547480"/>
                  <a:gd name="connsiteY16" fmla="*/ 75219 h 1208530"/>
                  <a:gd name="connsiteX17" fmla="*/ 75219 w 1547480"/>
                  <a:gd name="connsiteY17" fmla="*/ 0 h 120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7480" h="1208530">
                    <a:moveTo>
                      <a:pt x="1497873" y="577675"/>
                    </a:moveTo>
                    <a:cubicBezTo>
                      <a:pt x="1483187" y="577675"/>
                      <a:pt x="1471282" y="589580"/>
                      <a:pt x="1471282" y="604266"/>
                    </a:cubicBezTo>
                    <a:cubicBezTo>
                      <a:pt x="1471282" y="618952"/>
                      <a:pt x="1483187" y="630857"/>
                      <a:pt x="1497873" y="630857"/>
                    </a:cubicBezTo>
                    <a:cubicBezTo>
                      <a:pt x="1512559" y="630857"/>
                      <a:pt x="1524464" y="618952"/>
                      <a:pt x="1524464" y="604266"/>
                    </a:cubicBezTo>
                    <a:cubicBezTo>
                      <a:pt x="1524464" y="589580"/>
                      <a:pt x="1512559" y="577675"/>
                      <a:pt x="1497873" y="577675"/>
                    </a:cubicBezTo>
                    <a:close/>
                    <a:moveTo>
                      <a:pt x="80631" y="66897"/>
                    </a:moveTo>
                    <a:lnTo>
                      <a:pt x="80631" y="1141634"/>
                    </a:lnTo>
                    <a:lnTo>
                      <a:pt x="1447468" y="1141634"/>
                    </a:lnTo>
                    <a:lnTo>
                      <a:pt x="1447468" y="66897"/>
                    </a:lnTo>
                    <a:close/>
                    <a:moveTo>
                      <a:pt x="75219" y="0"/>
                    </a:moveTo>
                    <a:lnTo>
                      <a:pt x="1472261" y="0"/>
                    </a:lnTo>
                    <a:cubicBezTo>
                      <a:pt x="1513803" y="0"/>
                      <a:pt x="1547480" y="33677"/>
                      <a:pt x="1547480" y="75219"/>
                    </a:cubicBezTo>
                    <a:lnTo>
                      <a:pt x="1547480" y="1133311"/>
                    </a:lnTo>
                    <a:cubicBezTo>
                      <a:pt x="1547480" y="1174853"/>
                      <a:pt x="1513803" y="1208530"/>
                      <a:pt x="1472261" y="1208530"/>
                    </a:cubicBezTo>
                    <a:lnTo>
                      <a:pt x="75219" y="1208530"/>
                    </a:lnTo>
                    <a:cubicBezTo>
                      <a:pt x="33677" y="1208530"/>
                      <a:pt x="0" y="1174853"/>
                      <a:pt x="0" y="1133311"/>
                    </a:cubicBezTo>
                    <a:lnTo>
                      <a:pt x="0" y="75219"/>
                    </a:lnTo>
                    <a:cubicBezTo>
                      <a:pt x="0" y="33677"/>
                      <a:pt x="33677" y="0"/>
                      <a:pt x="75219" y="0"/>
                    </a:cubicBezTo>
                    <a:close/>
                  </a:path>
                </a:pathLst>
              </a:cu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8" name="Group 37">
            <a:extLst>
              <a:ext uri="{FF2B5EF4-FFF2-40B4-BE49-F238E27FC236}">
                <a16:creationId xmlns:a16="http://schemas.microsoft.com/office/drawing/2014/main" id="{40DD5DC3-5D6E-4436-B4AF-4D64F4A00E10}"/>
              </a:ext>
            </a:extLst>
          </p:cNvPr>
          <p:cNvGrpSpPr/>
          <p:nvPr/>
        </p:nvGrpSpPr>
        <p:grpSpPr>
          <a:xfrm>
            <a:off x="7166178" y="2082806"/>
            <a:ext cx="2078083" cy="3067202"/>
            <a:chOff x="7391423" y="1731768"/>
            <a:chExt cx="2276856" cy="3128706"/>
          </a:xfrm>
        </p:grpSpPr>
        <p:sp>
          <p:nvSpPr>
            <p:cNvPr id="39" name="TextBox 38">
              <a:extLst>
                <a:ext uri="{FF2B5EF4-FFF2-40B4-BE49-F238E27FC236}">
                  <a16:creationId xmlns:a16="http://schemas.microsoft.com/office/drawing/2014/main" id="{5A6C1D76-66FB-4520-9909-4354B5883867}"/>
                </a:ext>
              </a:extLst>
            </p:cNvPr>
            <p:cNvSpPr txBox="1"/>
            <p:nvPr/>
          </p:nvSpPr>
          <p:spPr bwMode="gray">
            <a:xfrm>
              <a:off x="7391423" y="1731768"/>
              <a:ext cx="2276856" cy="3128706"/>
            </a:xfrm>
            <a:prstGeom prst="rect">
              <a:avLst/>
            </a:prstGeom>
            <a:solidFill>
              <a:schemeClr val="bg1">
                <a:lumMod val="95000"/>
              </a:schemeClr>
            </a:solidFill>
          </p:spPr>
          <p:txBody>
            <a:bodyPr wrap="square" lIns="0" tIns="61490" rIns="87843" bIns="143348" rtlCol="0">
              <a:noAutofit/>
            </a:bodyPr>
            <a:lstStyle/>
            <a:p>
              <a:pPr marL="87822" defTabSz="895083">
                <a:spcBef>
                  <a:spcPts val="576"/>
                </a:spcBef>
                <a:defRPr/>
              </a:pPr>
              <a:r>
                <a:rPr lang="en-US" sz="1078" b="1" kern="0" dirty="0">
                  <a:ln>
                    <a:solidFill>
                      <a:srgbClr val="FFFFFF">
                        <a:alpha val="0"/>
                      </a:srgbClr>
                    </a:solidFill>
                  </a:ln>
                  <a:gradFill>
                    <a:gsLst>
                      <a:gs pos="90265">
                        <a:srgbClr val="FF8C00"/>
                      </a:gs>
                      <a:gs pos="71681">
                        <a:srgbClr val="FF8C00"/>
                      </a:gs>
                    </a:gsLst>
                    <a:lin ang="5400000" scaled="0"/>
                  </a:gradFill>
                  <a:ea typeface="Segoe UI Black" panose="020B0A02040204020203" pitchFamily="34" charset="0"/>
                  <a:cs typeface="Segoe UI Black" panose="020B0A02040204020203" pitchFamily="34" charset="0"/>
                </a:rPr>
                <a:t>You choose how to </a:t>
              </a:r>
              <a:br>
                <a:rPr lang="en-US" sz="1078" b="1" kern="0" dirty="0">
                  <a:ln>
                    <a:solidFill>
                      <a:srgbClr val="FFFFFF">
                        <a:alpha val="0"/>
                      </a:srgbClr>
                    </a:solidFill>
                  </a:ln>
                  <a:gradFill>
                    <a:gsLst>
                      <a:gs pos="90265">
                        <a:srgbClr val="FF8C00"/>
                      </a:gs>
                      <a:gs pos="71681">
                        <a:srgbClr val="FF8C00"/>
                      </a:gs>
                    </a:gsLst>
                    <a:lin ang="5400000" scaled="0"/>
                  </a:gradFill>
                  <a:ea typeface="Segoe UI Black" panose="020B0A02040204020203" pitchFamily="34" charset="0"/>
                  <a:cs typeface="Segoe UI Black" panose="020B0A02040204020203" pitchFamily="34" charset="0"/>
                </a:rPr>
              </a:br>
              <a:r>
                <a:rPr lang="en-US" sz="1078" b="1" kern="0" dirty="0">
                  <a:ln>
                    <a:solidFill>
                      <a:srgbClr val="FFFFFF">
                        <a:alpha val="0"/>
                      </a:srgbClr>
                    </a:solidFill>
                  </a:ln>
                  <a:gradFill>
                    <a:gsLst>
                      <a:gs pos="90265">
                        <a:srgbClr val="FF8C00"/>
                      </a:gs>
                      <a:gs pos="71681">
                        <a:srgbClr val="FF8C00"/>
                      </a:gs>
                    </a:gsLst>
                    <a:lin ang="5400000" scaled="0"/>
                  </a:gradFill>
                  <a:ea typeface="Segoe UI Black" panose="020B0A02040204020203" pitchFamily="34" charset="0"/>
                  <a:cs typeface="Segoe UI Black" panose="020B0A02040204020203" pitchFamily="34" charset="0"/>
                </a:rPr>
                <a:t>experience your data</a:t>
              </a:r>
            </a:p>
          </p:txBody>
        </p:sp>
        <p:pic>
          <p:nvPicPr>
            <p:cNvPr id="40" name="Picture 39" descr="Original file ‎ (SVG file, nominally 400 × 400 pixels, file size ...">
              <a:extLst>
                <a:ext uri="{FF2B5EF4-FFF2-40B4-BE49-F238E27FC236}">
                  <a16:creationId xmlns:a16="http://schemas.microsoft.com/office/drawing/2014/main" id="{8B8C7406-48AC-424A-836F-D5A2566EFDC8}"/>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272394" y="3802062"/>
              <a:ext cx="514914" cy="514914"/>
            </a:xfrm>
            <a:prstGeom prst="rect">
              <a:avLst/>
            </a:prstGeom>
          </p:spPr>
        </p:pic>
        <p:pic>
          <p:nvPicPr>
            <p:cNvPr id="41" name="Picture 40">
              <a:extLst>
                <a:ext uri="{FF2B5EF4-FFF2-40B4-BE49-F238E27FC236}">
                  <a16:creationId xmlns:a16="http://schemas.microsoft.com/office/drawing/2014/main" id="{FA2CA614-BF9F-45FA-9BEA-DC0F5043199F}"/>
                </a:ext>
              </a:extLst>
            </p:cNvPr>
            <p:cNvPicPr>
              <a:picLocks noChangeAspect="1"/>
            </p:cNvPicPr>
            <p:nvPr/>
          </p:nvPicPr>
          <p:blipFill rotWithShape="1">
            <a:blip r:embed="rId7"/>
            <a:srcRect b="24872"/>
            <a:stretch/>
          </p:blipFill>
          <p:spPr>
            <a:xfrm>
              <a:off x="7838480" y="2609626"/>
              <a:ext cx="1371190" cy="1019400"/>
            </a:xfrm>
            <a:prstGeom prst="rect">
              <a:avLst/>
            </a:prstGeom>
            <a:noFill/>
            <a:ln>
              <a:noFill/>
            </a:ln>
          </p:spPr>
        </p:pic>
        <p:sp>
          <p:nvSpPr>
            <p:cNvPr id="42" name="Freeform 138">
              <a:extLst>
                <a:ext uri="{FF2B5EF4-FFF2-40B4-BE49-F238E27FC236}">
                  <a16:creationId xmlns:a16="http://schemas.microsoft.com/office/drawing/2014/main" id="{30500E55-3D5B-4FC7-9214-BEB0A028A2B8}"/>
                </a:ext>
              </a:extLst>
            </p:cNvPr>
            <p:cNvSpPr/>
            <p:nvPr/>
          </p:nvSpPr>
          <p:spPr bwMode="auto">
            <a:xfrm>
              <a:off x="7756111" y="2544763"/>
              <a:ext cx="1547480" cy="1155700"/>
            </a:xfrm>
            <a:custGeom>
              <a:avLst/>
              <a:gdLst>
                <a:gd name="connsiteX0" fmla="*/ 1497873 w 1547480"/>
                <a:gd name="connsiteY0" fmla="*/ 577675 h 1208530"/>
                <a:gd name="connsiteX1" fmla="*/ 1471282 w 1547480"/>
                <a:gd name="connsiteY1" fmla="*/ 604266 h 1208530"/>
                <a:gd name="connsiteX2" fmla="*/ 1497873 w 1547480"/>
                <a:gd name="connsiteY2" fmla="*/ 630857 h 1208530"/>
                <a:gd name="connsiteX3" fmla="*/ 1524464 w 1547480"/>
                <a:gd name="connsiteY3" fmla="*/ 604266 h 1208530"/>
                <a:gd name="connsiteX4" fmla="*/ 1497873 w 1547480"/>
                <a:gd name="connsiteY4" fmla="*/ 577675 h 1208530"/>
                <a:gd name="connsiteX5" fmla="*/ 80631 w 1547480"/>
                <a:gd name="connsiteY5" fmla="*/ 66897 h 1208530"/>
                <a:gd name="connsiteX6" fmla="*/ 80631 w 1547480"/>
                <a:gd name="connsiteY6" fmla="*/ 1141634 h 1208530"/>
                <a:gd name="connsiteX7" fmla="*/ 1447468 w 1547480"/>
                <a:gd name="connsiteY7" fmla="*/ 1141634 h 1208530"/>
                <a:gd name="connsiteX8" fmla="*/ 1447468 w 1547480"/>
                <a:gd name="connsiteY8" fmla="*/ 66897 h 1208530"/>
                <a:gd name="connsiteX9" fmla="*/ 75219 w 1547480"/>
                <a:gd name="connsiteY9" fmla="*/ 0 h 1208530"/>
                <a:gd name="connsiteX10" fmla="*/ 1472261 w 1547480"/>
                <a:gd name="connsiteY10" fmla="*/ 0 h 1208530"/>
                <a:gd name="connsiteX11" fmla="*/ 1547480 w 1547480"/>
                <a:gd name="connsiteY11" fmla="*/ 75219 h 1208530"/>
                <a:gd name="connsiteX12" fmla="*/ 1547480 w 1547480"/>
                <a:gd name="connsiteY12" fmla="*/ 1133311 h 1208530"/>
                <a:gd name="connsiteX13" fmla="*/ 1472261 w 1547480"/>
                <a:gd name="connsiteY13" fmla="*/ 1208530 h 1208530"/>
                <a:gd name="connsiteX14" fmla="*/ 75219 w 1547480"/>
                <a:gd name="connsiteY14" fmla="*/ 1208530 h 1208530"/>
                <a:gd name="connsiteX15" fmla="*/ 0 w 1547480"/>
                <a:gd name="connsiteY15" fmla="*/ 1133311 h 1208530"/>
                <a:gd name="connsiteX16" fmla="*/ 0 w 1547480"/>
                <a:gd name="connsiteY16" fmla="*/ 75219 h 1208530"/>
                <a:gd name="connsiteX17" fmla="*/ 75219 w 1547480"/>
                <a:gd name="connsiteY17" fmla="*/ 0 h 1208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7480" h="1208530">
                  <a:moveTo>
                    <a:pt x="1497873" y="577675"/>
                  </a:moveTo>
                  <a:cubicBezTo>
                    <a:pt x="1483187" y="577675"/>
                    <a:pt x="1471282" y="589580"/>
                    <a:pt x="1471282" y="604266"/>
                  </a:cubicBezTo>
                  <a:cubicBezTo>
                    <a:pt x="1471282" y="618952"/>
                    <a:pt x="1483187" y="630857"/>
                    <a:pt x="1497873" y="630857"/>
                  </a:cubicBezTo>
                  <a:cubicBezTo>
                    <a:pt x="1512559" y="630857"/>
                    <a:pt x="1524464" y="618952"/>
                    <a:pt x="1524464" y="604266"/>
                  </a:cubicBezTo>
                  <a:cubicBezTo>
                    <a:pt x="1524464" y="589580"/>
                    <a:pt x="1512559" y="577675"/>
                    <a:pt x="1497873" y="577675"/>
                  </a:cubicBezTo>
                  <a:close/>
                  <a:moveTo>
                    <a:pt x="80631" y="66897"/>
                  </a:moveTo>
                  <a:lnTo>
                    <a:pt x="80631" y="1141634"/>
                  </a:lnTo>
                  <a:lnTo>
                    <a:pt x="1447468" y="1141634"/>
                  </a:lnTo>
                  <a:lnTo>
                    <a:pt x="1447468" y="66897"/>
                  </a:lnTo>
                  <a:close/>
                  <a:moveTo>
                    <a:pt x="75219" y="0"/>
                  </a:moveTo>
                  <a:lnTo>
                    <a:pt x="1472261" y="0"/>
                  </a:lnTo>
                  <a:cubicBezTo>
                    <a:pt x="1513803" y="0"/>
                    <a:pt x="1547480" y="33677"/>
                    <a:pt x="1547480" y="75219"/>
                  </a:cubicBezTo>
                  <a:lnTo>
                    <a:pt x="1547480" y="1133311"/>
                  </a:lnTo>
                  <a:cubicBezTo>
                    <a:pt x="1547480" y="1174853"/>
                    <a:pt x="1513803" y="1208530"/>
                    <a:pt x="1472261" y="1208530"/>
                  </a:cubicBezTo>
                  <a:lnTo>
                    <a:pt x="75219" y="1208530"/>
                  </a:lnTo>
                  <a:cubicBezTo>
                    <a:pt x="33677" y="1208530"/>
                    <a:pt x="0" y="1174853"/>
                    <a:pt x="0" y="1133311"/>
                  </a:cubicBezTo>
                  <a:lnTo>
                    <a:pt x="0" y="75219"/>
                  </a:lnTo>
                  <a:cubicBezTo>
                    <a:pt x="0" y="33677"/>
                    <a:pt x="33677" y="0"/>
                    <a:pt x="75219" y="0"/>
                  </a:cubicBezTo>
                  <a:close/>
                </a:path>
              </a:pathLst>
            </a:cu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B884AC15-27DD-47C2-8A4E-37CEFBDB8533}"/>
              </a:ext>
            </a:extLst>
          </p:cNvPr>
          <p:cNvGrpSpPr/>
          <p:nvPr/>
        </p:nvGrpSpPr>
        <p:grpSpPr>
          <a:xfrm>
            <a:off x="5023143" y="2082806"/>
            <a:ext cx="2078083" cy="3067202"/>
            <a:chOff x="5080121" y="1731768"/>
            <a:chExt cx="2276856" cy="3128706"/>
          </a:xfrm>
        </p:grpSpPr>
        <p:sp>
          <p:nvSpPr>
            <p:cNvPr id="44" name="TextBox 43">
              <a:extLst>
                <a:ext uri="{FF2B5EF4-FFF2-40B4-BE49-F238E27FC236}">
                  <a16:creationId xmlns:a16="http://schemas.microsoft.com/office/drawing/2014/main" id="{DE843453-0087-431E-902E-154B0DE1DD76}"/>
                </a:ext>
              </a:extLst>
            </p:cNvPr>
            <p:cNvSpPr txBox="1"/>
            <p:nvPr/>
          </p:nvSpPr>
          <p:spPr bwMode="gray">
            <a:xfrm>
              <a:off x="5080121" y="1731768"/>
              <a:ext cx="2276856" cy="3128706"/>
            </a:xfrm>
            <a:prstGeom prst="rect">
              <a:avLst/>
            </a:prstGeom>
            <a:solidFill>
              <a:schemeClr val="bg1">
                <a:lumMod val="95000"/>
              </a:schemeClr>
            </a:solidFill>
          </p:spPr>
          <p:txBody>
            <a:bodyPr wrap="square" lIns="0" tIns="61490" rIns="87843" bIns="143348" rtlCol="0">
              <a:noAutofit/>
            </a:bodyPr>
            <a:lstStyle/>
            <a:p>
              <a:pPr marL="87822" defTabSz="895083">
                <a:spcBef>
                  <a:spcPts val="576"/>
                </a:spcBef>
                <a:defRPr/>
              </a:pPr>
              <a:r>
                <a:rPr lang="en-US" sz="1078" b="1" kern="0" dirty="0">
                  <a:ln>
                    <a:solidFill>
                      <a:srgbClr val="FFFFFF">
                        <a:alpha val="0"/>
                      </a:srgbClr>
                    </a:solidFill>
                  </a:ln>
                  <a:gradFill>
                    <a:gsLst>
                      <a:gs pos="71681">
                        <a:schemeClr val="accent5"/>
                      </a:gs>
                      <a:gs pos="31000">
                        <a:schemeClr val="accent5"/>
                      </a:gs>
                    </a:gsLst>
                    <a:lin ang="5400000" scaled="0"/>
                  </a:gradFill>
                  <a:ea typeface="Segoe UI Black" panose="020B0A02040204020203" pitchFamily="34" charset="0"/>
                  <a:cs typeface="Segoe UI Black" panose="020B0A02040204020203" pitchFamily="34" charset="0"/>
                </a:rPr>
                <a:t>See your data update </a:t>
              </a:r>
              <a:br>
                <a:rPr lang="en-US" sz="1078" b="1" kern="0" dirty="0">
                  <a:ln>
                    <a:solidFill>
                      <a:srgbClr val="FFFFFF">
                        <a:alpha val="0"/>
                      </a:srgbClr>
                    </a:solidFill>
                  </a:ln>
                  <a:gradFill>
                    <a:gsLst>
                      <a:gs pos="71681">
                        <a:schemeClr val="accent5"/>
                      </a:gs>
                      <a:gs pos="31000">
                        <a:schemeClr val="accent5"/>
                      </a:gs>
                    </a:gsLst>
                    <a:lin ang="5400000" scaled="0"/>
                  </a:gradFill>
                  <a:ea typeface="Segoe UI Black" panose="020B0A02040204020203" pitchFamily="34" charset="0"/>
                  <a:cs typeface="Segoe UI Black" panose="020B0A02040204020203" pitchFamily="34" charset="0"/>
                </a:rPr>
              </a:br>
              <a:r>
                <a:rPr lang="en-US" sz="1078" b="1" kern="0" dirty="0">
                  <a:ln>
                    <a:solidFill>
                      <a:srgbClr val="FFFFFF">
                        <a:alpha val="0"/>
                      </a:srgbClr>
                    </a:solidFill>
                  </a:ln>
                  <a:gradFill>
                    <a:gsLst>
                      <a:gs pos="71681">
                        <a:schemeClr val="accent5"/>
                      </a:gs>
                      <a:gs pos="31000">
                        <a:schemeClr val="accent5"/>
                      </a:gs>
                    </a:gsLst>
                    <a:lin ang="5400000" scaled="0"/>
                  </a:gradFill>
                  <a:ea typeface="Segoe UI Black" panose="020B0A02040204020203" pitchFamily="34" charset="0"/>
                  <a:cs typeface="Segoe UI Black" panose="020B0A02040204020203" pitchFamily="34" charset="0"/>
                </a:rPr>
                <a:t>in real time</a:t>
              </a:r>
              <a:endParaRPr lang="en-US" sz="1078" b="1" kern="0" dirty="0">
                <a:ln>
                  <a:solidFill>
                    <a:srgbClr val="FFFFFF">
                      <a:alpha val="0"/>
                    </a:srgbClr>
                  </a:solidFill>
                </a:ln>
                <a:gradFill>
                  <a:gsLst>
                    <a:gs pos="71681">
                      <a:schemeClr val="accent5"/>
                    </a:gs>
                    <a:gs pos="31000">
                      <a:schemeClr val="accent5"/>
                    </a:gs>
                  </a:gsLst>
                  <a:lin ang="5400000" scaled="0"/>
                </a:gradFill>
                <a:ea typeface="Segoe UI" pitchFamily="34" charset="0"/>
                <a:cs typeface="Segoe UI" panose="020B0502040204020203" pitchFamily="34" charset="0"/>
              </a:endParaRPr>
            </a:p>
          </p:txBody>
        </p:sp>
        <p:grpSp>
          <p:nvGrpSpPr>
            <p:cNvPr id="45" name="Group 44">
              <a:extLst>
                <a:ext uri="{FF2B5EF4-FFF2-40B4-BE49-F238E27FC236}">
                  <a16:creationId xmlns:a16="http://schemas.microsoft.com/office/drawing/2014/main" id="{95F319D0-AA26-4DB5-A7DA-F590F17BE6AB}"/>
                </a:ext>
              </a:extLst>
            </p:cNvPr>
            <p:cNvGrpSpPr/>
            <p:nvPr/>
          </p:nvGrpSpPr>
          <p:grpSpPr>
            <a:xfrm>
              <a:off x="5193277" y="2544763"/>
              <a:ext cx="2084586" cy="1179512"/>
              <a:chOff x="5143205" y="2660110"/>
              <a:chExt cx="1781949" cy="1008272"/>
            </a:xfrm>
          </p:grpSpPr>
          <p:pic>
            <p:nvPicPr>
              <p:cNvPr id="53" name="Picture 52">
                <a:extLst>
                  <a:ext uri="{FF2B5EF4-FFF2-40B4-BE49-F238E27FC236}">
                    <a16:creationId xmlns:a16="http://schemas.microsoft.com/office/drawing/2014/main" id="{8958BDF7-CAFF-4713-8743-73C4FA17E4B6}"/>
                  </a:ext>
                </a:extLst>
              </p:cNvPr>
              <p:cNvPicPr>
                <a:picLocks noChangeAspect="1"/>
              </p:cNvPicPr>
              <p:nvPr/>
            </p:nvPicPr>
            <p:blipFill>
              <a:blip r:embed="rId8"/>
              <a:stretch>
                <a:fillRect/>
              </a:stretch>
            </p:blipFill>
            <p:spPr>
              <a:xfrm>
                <a:off x="5423078" y="2706018"/>
                <a:ext cx="1094638" cy="720407"/>
              </a:xfrm>
              <a:prstGeom prst="rect">
                <a:avLst/>
              </a:prstGeom>
            </p:spPr>
          </p:pic>
          <p:sp>
            <p:nvSpPr>
              <p:cNvPr id="54" name="Freeform 1383">
                <a:extLst>
                  <a:ext uri="{FF2B5EF4-FFF2-40B4-BE49-F238E27FC236}">
                    <a16:creationId xmlns:a16="http://schemas.microsoft.com/office/drawing/2014/main" id="{799EC805-2D7F-4679-8609-45D64B847B63}"/>
                  </a:ext>
                </a:extLst>
              </p:cNvPr>
              <p:cNvSpPr>
                <a:spLocks noChangeAspect="1" noEditPoints="1"/>
              </p:cNvSpPr>
              <p:nvPr/>
            </p:nvSpPr>
            <p:spPr bwMode="auto">
              <a:xfrm>
                <a:off x="5172827" y="2660110"/>
                <a:ext cx="1587620" cy="906732"/>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404040"/>
              </a:solidFill>
              <a:ln w="9525">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568" dirty="0">
                  <a:solidFill>
                    <a:srgbClr val="000000"/>
                  </a:solidFill>
                </a:endParaRPr>
              </a:p>
            </p:txBody>
          </p:sp>
          <p:grpSp>
            <p:nvGrpSpPr>
              <p:cNvPr id="55" name="Group 54">
                <a:extLst>
                  <a:ext uri="{FF2B5EF4-FFF2-40B4-BE49-F238E27FC236}">
                    <a16:creationId xmlns:a16="http://schemas.microsoft.com/office/drawing/2014/main" id="{0A5B7DB6-E833-4368-91AC-617D05DCDF63}"/>
                  </a:ext>
                </a:extLst>
              </p:cNvPr>
              <p:cNvGrpSpPr/>
              <p:nvPr/>
            </p:nvGrpSpPr>
            <p:grpSpPr>
              <a:xfrm>
                <a:off x="6244747" y="3102187"/>
                <a:ext cx="680407" cy="470499"/>
                <a:chOff x="6335234" y="3185531"/>
                <a:chExt cx="680407" cy="470499"/>
              </a:xfrm>
            </p:grpSpPr>
            <p:grpSp>
              <p:nvGrpSpPr>
                <p:cNvPr id="59" name="Group 58">
                  <a:extLst>
                    <a:ext uri="{FF2B5EF4-FFF2-40B4-BE49-F238E27FC236}">
                      <a16:creationId xmlns:a16="http://schemas.microsoft.com/office/drawing/2014/main" id="{B0A49E87-77DE-4D11-9F3A-E5240356339B}"/>
                    </a:ext>
                  </a:extLst>
                </p:cNvPr>
                <p:cNvGrpSpPr/>
                <p:nvPr/>
              </p:nvGrpSpPr>
              <p:grpSpPr>
                <a:xfrm>
                  <a:off x="6335234" y="3185531"/>
                  <a:ext cx="680407" cy="470499"/>
                  <a:chOff x="6583864" y="2999793"/>
                  <a:chExt cx="680407" cy="470499"/>
                </a:xfrm>
              </p:grpSpPr>
              <p:pic>
                <p:nvPicPr>
                  <p:cNvPr id="61" name="Picture 60">
                    <a:extLst>
                      <a:ext uri="{FF2B5EF4-FFF2-40B4-BE49-F238E27FC236}">
                        <a16:creationId xmlns:a16="http://schemas.microsoft.com/office/drawing/2014/main" id="{FFD075E8-B96D-4D13-97DE-E8EB51AEDF6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2863" t="18610" r="30034" b="8525"/>
                  <a:stretch/>
                </p:blipFill>
                <p:spPr>
                  <a:xfrm>
                    <a:off x="6640691" y="3041479"/>
                    <a:ext cx="528972" cy="384522"/>
                  </a:xfrm>
                  <a:prstGeom prst="rect">
                    <a:avLst/>
                  </a:prstGeom>
                </p:spPr>
              </p:pic>
              <p:grpSp>
                <p:nvGrpSpPr>
                  <p:cNvPr id="62" name="Group 61">
                    <a:extLst>
                      <a:ext uri="{FF2B5EF4-FFF2-40B4-BE49-F238E27FC236}">
                        <a16:creationId xmlns:a16="http://schemas.microsoft.com/office/drawing/2014/main" id="{4BF89995-D242-496C-A28B-D8370597A80F}"/>
                      </a:ext>
                    </a:extLst>
                  </p:cNvPr>
                  <p:cNvGrpSpPr/>
                  <p:nvPr/>
                </p:nvGrpSpPr>
                <p:grpSpPr>
                  <a:xfrm>
                    <a:off x="6583864" y="2999793"/>
                    <a:ext cx="680407" cy="470499"/>
                    <a:chOff x="1236783" y="2720372"/>
                    <a:chExt cx="2372573" cy="1629560"/>
                  </a:xfrm>
                  <a:solidFill>
                    <a:srgbClr val="404040"/>
                  </a:solidFill>
                </p:grpSpPr>
                <p:sp>
                  <p:nvSpPr>
                    <p:cNvPr id="63" name="Rounded Rectangle 89">
                      <a:extLst>
                        <a:ext uri="{FF2B5EF4-FFF2-40B4-BE49-F238E27FC236}">
                          <a16:creationId xmlns:a16="http://schemas.microsoft.com/office/drawing/2014/main" id="{C6EB902A-FADF-45A9-B732-4923D6B29E95}"/>
                        </a:ext>
                      </a:extLst>
                    </p:cNvPr>
                    <p:cNvSpPr>
                      <a:spLocks noChangeAspect="1"/>
                    </p:cNvSpPr>
                    <p:nvPr/>
                  </p:nvSpPr>
                  <p:spPr bwMode="auto">
                    <a:xfrm rot="16200000">
                      <a:off x="1608290" y="2348865"/>
                      <a:ext cx="1629560" cy="2372573"/>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43940" rIns="43940" bIns="87880" numCol="1" spcCol="0" rtlCol="0" fromWordArt="0" anchor="b" anchorCtr="0" forceAA="0" compatLnSpc="1">
                      <a:prstTxWarp prst="textNoShape">
                        <a:avLst/>
                      </a:prstTxWarp>
                      <a:noAutofit/>
                    </a:bodyPr>
                    <a:lstStyle/>
                    <a:p>
                      <a:pPr algn="ctr" defTabSz="878438" fontAlgn="base">
                        <a:spcBef>
                          <a:spcPct val="0"/>
                        </a:spcBef>
                        <a:spcAft>
                          <a:spcPct val="0"/>
                        </a:spcAft>
                      </a:pPr>
                      <a:endParaRPr lang="en-US" sz="784" kern="0" spc="-48" dirty="0">
                        <a:solidFill>
                          <a:srgbClr val="68217A"/>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7C6F7CFF-CA2D-4DF8-A649-07E261A1C4BE}"/>
                        </a:ext>
                      </a:extLst>
                    </p:cNvPr>
                    <p:cNvSpPr/>
                    <p:nvPr/>
                  </p:nvSpPr>
                  <p:spPr bwMode="auto">
                    <a:xfrm>
                      <a:off x="3309750" y="2940697"/>
                      <a:ext cx="257424" cy="8087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a:extLst>
                        <a:ext uri="{FF2B5EF4-FFF2-40B4-BE49-F238E27FC236}">
                          <a16:creationId xmlns:a16="http://schemas.microsoft.com/office/drawing/2014/main" id="{625BD4B9-F73F-4AAC-8C21-6C054C54E8AB}"/>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354126" y="3481051"/>
                      <a:ext cx="195334" cy="108209"/>
                    </a:xfrm>
                    <a:prstGeom prst="rect">
                      <a:avLst/>
                    </a:prstGeom>
                    <a:grpFill/>
                  </p:spPr>
                </p:pic>
              </p:grpSp>
            </p:grpSp>
            <p:pic>
              <p:nvPicPr>
                <p:cNvPr id="60" name="Picture 59">
                  <a:extLst>
                    <a:ext uri="{FF2B5EF4-FFF2-40B4-BE49-F238E27FC236}">
                      <a16:creationId xmlns:a16="http://schemas.microsoft.com/office/drawing/2014/main" id="{8D23344E-730E-4EF8-805F-0C960CEAE8A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9349" t="18609" r="1945" b="50085"/>
                <a:stretch/>
              </p:blipFill>
              <p:spPr>
                <a:xfrm>
                  <a:off x="6657525" y="3231496"/>
                  <a:ext cx="265916" cy="165206"/>
                </a:xfrm>
                <a:prstGeom prst="rect">
                  <a:avLst/>
                </a:prstGeom>
              </p:spPr>
            </p:pic>
          </p:grpSp>
          <p:grpSp>
            <p:nvGrpSpPr>
              <p:cNvPr id="56" name="Group 55">
                <a:extLst>
                  <a:ext uri="{FF2B5EF4-FFF2-40B4-BE49-F238E27FC236}">
                    <a16:creationId xmlns:a16="http://schemas.microsoft.com/office/drawing/2014/main" id="{AAC53330-C37A-4AAF-8F07-8A917643DE17}"/>
                  </a:ext>
                </a:extLst>
              </p:cNvPr>
              <p:cNvGrpSpPr/>
              <p:nvPr/>
            </p:nvGrpSpPr>
            <p:grpSpPr>
              <a:xfrm>
                <a:off x="5143205" y="3235326"/>
                <a:ext cx="226803" cy="433056"/>
                <a:chOff x="6583862" y="2544763"/>
                <a:chExt cx="226803" cy="433056"/>
              </a:xfrm>
            </p:grpSpPr>
            <p:pic>
              <p:nvPicPr>
                <p:cNvPr id="57" name="Picture 56">
                  <a:extLst>
                    <a:ext uri="{FF2B5EF4-FFF2-40B4-BE49-F238E27FC236}">
                      <a16:creationId xmlns:a16="http://schemas.microsoft.com/office/drawing/2014/main" id="{C2204542-30C4-45DA-8C8D-8AEF4F0AFC8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69458" t="11094" r="2213" b="1606"/>
                <a:stretch/>
              </p:blipFill>
              <p:spPr>
                <a:xfrm>
                  <a:off x="6605232" y="2589068"/>
                  <a:ext cx="184387" cy="323217"/>
                </a:xfrm>
                <a:prstGeom prst="rect">
                  <a:avLst/>
                </a:prstGeom>
              </p:spPr>
            </p:pic>
            <p:sp>
              <p:nvSpPr>
                <p:cNvPr id="58" name="Rounded Rectangle 223">
                  <a:extLst>
                    <a:ext uri="{FF2B5EF4-FFF2-40B4-BE49-F238E27FC236}">
                      <a16:creationId xmlns:a16="http://schemas.microsoft.com/office/drawing/2014/main" id="{C30F09C8-CF63-4303-9E48-6C2BE82516CE}"/>
                    </a:ext>
                  </a:extLst>
                </p:cNvPr>
                <p:cNvSpPr/>
                <p:nvPr/>
              </p:nvSpPr>
              <p:spPr bwMode="auto">
                <a:xfrm>
                  <a:off x="6583862" y="2544763"/>
                  <a:ext cx="226803" cy="433056"/>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880" tIns="43940" rIns="43940" bIns="87880" numCol="1" spcCol="0" rtlCol="0" fromWordArt="0" anchor="b" anchorCtr="0" forceAA="0" compatLnSpc="1">
                  <a:prstTxWarp prst="textNoShape">
                    <a:avLst/>
                  </a:prstTxWarp>
                  <a:noAutofit/>
                </a:bodyPr>
                <a:lstStyle/>
                <a:p>
                  <a:pPr algn="ctr" defTabSz="878438" fontAlgn="base">
                    <a:spcBef>
                      <a:spcPct val="0"/>
                    </a:spcBef>
                    <a:spcAft>
                      <a:spcPct val="0"/>
                    </a:spcAft>
                  </a:pPr>
                  <a:endParaRPr lang="en-US" sz="784" kern="0" spc="-48" dirty="0">
                    <a:solidFill>
                      <a:srgbClr val="68217A"/>
                    </a:solidFill>
                    <a:ea typeface="Segoe UI" pitchFamily="34" charset="0"/>
                    <a:cs typeface="Segoe UI" pitchFamily="34" charset="0"/>
                  </a:endParaRPr>
                </a:p>
              </p:txBody>
            </p:sp>
          </p:grpSp>
        </p:grpSp>
        <p:grpSp>
          <p:nvGrpSpPr>
            <p:cNvPr id="46" name="Group 45">
              <a:extLst>
                <a:ext uri="{FF2B5EF4-FFF2-40B4-BE49-F238E27FC236}">
                  <a16:creationId xmlns:a16="http://schemas.microsoft.com/office/drawing/2014/main" id="{7815CAE7-BD79-4C1B-964C-4DF546F9C246}"/>
                </a:ext>
              </a:extLst>
            </p:cNvPr>
            <p:cNvGrpSpPr/>
            <p:nvPr/>
          </p:nvGrpSpPr>
          <p:grpSpPr>
            <a:xfrm>
              <a:off x="5350786" y="3910000"/>
              <a:ext cx="1735526" cy="357961"/>
              <a:chOff x="5444084" y="3856851"/>
              <a:chExt cx="1735526" cy="357961"/>
            </a:xfrm>
          </p:grpSpPr>
          <p:pic>
            <p:nvPicPr>
              <p:cNvPr id="47" name="Picture 46" descr="File:Android sample.svg">
                <a:extLst>
                  <a:ext uri="{FF2B5EF4-FFF2-40B4-BE49-F238E27FC236}">
                    <a16:creationId xmlns:a16="http://schemas.microsoft.com/office/drawing/2014/main" id="{C7040C75-623B-4E59-8B4C-A3FDB96EF80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2816" b="16306"/>
              <a:stretch/>
            </p:blipFill>
            <p:spPr>
              <a:xfrm>
                <a:off x="5891366" y="3856851"/>
                <a:ext cx="355597" cy="357961"/>
              </a:xfrm>
              <a:prstGeom prst="rect">
                <a:avLst/>
              </a:prstGeom>
            </p:spPr>
          </p:pic>
          <p:pic>
            <p:nvPicPr>
              <p:cNvPr id="48" name="Picture 47" descr="Description HTML5 logo and wordmark.svg">
                <a:extLst>
                  <a:ext uri="{FF2B5EF4-FFF2-40B4-BE49-F238E27FC236}">
                    <a16:creationId xmlns:a16="http://schemas.microsoft.com/office/drawing/2014/main" id="{20929BAA-D844-45FF-9869-877AE4A1149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81813" y="3886933"/>
                <a:ext cx="297797" cy="297797"/>
              </a:xfrm>
              <a:prstGeom prst="rect">
                <a:avLst/>
              </a:prstGeom>
            </p:spPr>
          </p:pic>
          <p:sp>
            <p:nvSpPr>
              <p:cNvPr id="49" name="Freeform 139">
                <a:extLst>
                  <a:ext uri="{FF2B5EF4-FFF2-40B4-BE49-F238E27FC236}">
                    <a16:creationId xmlns:a16="http://schemas.microsoft.com/office/drawing/2014/main" id="{78451C3C-B5DF-4A1A-A89E-1DAA0200505A}"/>
                  </a:ext>
                </a:extLst>
              </p:cNvPr>
              <p:cNvSpPr>
                <a:spLocks noEditPoints="1"/>
              </p:cNvSpPr>
              <p:nvPr/>
            </p:nvSpPr>
            <p:spPr bwMode="auto">
              <a:xfrm>
                <a:off x="6432773" y="3902182"/>
                <a:ext cx="263230" cy="267298"/>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50" name="Group 23">
                <a:extLst>
                  <a:ext uri="{FF2B5EF4-FFF2-40B4-BE49-F238E27FC236}">
                    <a16:creationId xmlns:a16="http://schemas.microsoft.com/office/drawing/2014/main" id="{C6898686-1627-41AB-9468-93DD73D52F54}"/>
                  </a:ext>
                </a:extLst>
              </p:cNvPr>
              <p:cNvGrpSpPr>
                <a:grpSpLocks noChangeAspect="1"/>
              </p:cNvGrpSpPr>
              <p:nvPr/>
            </p:nvGrpSpPr>
            <p:grpSpPr bwMode="auto">
              <a:xfrm>
                <a:off x="5444084" y="3888262"/>
                <a:ext cx="261472" cy="295138"/>
                <a:chOff x="3485" y="1766"/>
                <a:chExt cx="699" cy="789"/>
              </a:xfrm>
            </p:grpSpPr>
            <p:sp>
              <p:nvSpPr>
                <p:cNvPr id="51" name="Freeform 24">
                  <a:extLst>
                    <a:ext uri="{FF2B5EF4-FFF2-40B4-BE49-F238E27FC236}">
                      <a16:creationId xmlns:a16="http://schemas.microsoft.com/office/drawing/2014/main" id="{CAE61AFB-EC9B-405D-9CB3-978FE29F43C1}"/>
                    </a:ext>
                  </a:extLst>
                </p:cNvPr>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kern="0">
                    <a:solidFill>
                      <a:srgbClr val="FFFFFF"/>
                    </a:solidFill>
                  </a:endParaRPr>
                </a:p>
              </p:txBody>
            </p:sp>
            <p:sp>
              <p:nvSpPr>
                <p:cNvPr id="52" name="Freeform 25">
                  <a:extLst>
                    <a:ext uri="{FF2B5EF4-FFF2-40B4-BE49-F238E27FC236}">
                      <a16:creationId xmlns:a16="http://schemas.microsoft.com/office/drawing/2014/main" id="{DF458D90-8EC4-4CA4-9754-2FA78CC259E1}"/>
                    </a:ext>
                  </a:extLst>
                </p:cNvPr>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endParaRPr lang="en-US" sz="1765" kern="0">
                    <a:solidFill>
                      <a:srgbClr val="FFFFFF"/>
                    </a:solidFill>
                  </a:endParaRPr>
                </a:p>
              </p:txBody>
            </p:sp>
          </p:grpSp>
        </p:grpSp>
      </p:grpSp>
      <p:grpSp>
        <p:nvGrpSpPr>
          <p:cNvPr id="66" name="Group 65">
            <a:extLst>
              <a:ext uri="{FF2B5EF4-FFF2-40B4-BE49-F238E27FC236}">
                <a16:creationId xmlns:a16="http://schemas.microsoft.com/office/drawing/2014/main" id="{3B3D1E3E-1505-4446-A687-FF8BEE7AC8CB}"/>
              </a:ext>
            </a:extLst>
          </p:cNvPr>
          <p:cNvGrpSpPr/>
          <p:nvPr/>
        </p:nvGrpSpPr>
        <p:grpSpPr>
          <a:xfrm>
            <a:off x="9307773" y="2082806"/>
            <a:ext cx="2046622" cy="3067202"/>
            <a:chOff x="9702726" y="1731768"/>
            <a:chExt cx="2276856" cy="3128706"/>
          </a:xfrm>
        </p:grpSpPr>
        <p:sp>
          <p:nvSpPr>
            <p:cNvPr id="67" name="TextBox 66">
              <a:extLst>
                <a:ext uri="{FF2B5EF4-FFF2-40B4-BE49-F238E27FC236}">
                  <a16:creationId xmlns:a16="http://schemas.microsoft.com/office/drawing/2014/main" id="{71ACB851-1680-4192-AAAA-E32DC5AC83F0}"/>
                </a:ext>
              </a:extLst>
            </p:cNvPr>
            <p:cNvSpPr txBox="1"/>
            <p:nvPr/>
          </p:nvSpPr>
          <p:spPr bwMode="gray">
            <a:xfrm>
              <a:off x="9702726" y="1731768"/>
              <a:ext cx="2276856" cy="3128706"/>
            </a:xfrm>
            <a:prstGeom prst="rect">
              <a:avLst/>
            </a:prstGeom>
            <a:solidFill>
              <a:schemeClr val="bg1">
                <a:lumMod val="95000"/>
              </a:schemeClr>
            </a:solidFill>
          </p:spPr>
          <p:txBody>
            <a:bodyPr wrap="square" lIns="0" tIns="61490" rIns="87843" bIns="143348" rtlCol="0">
              <a:noAutofit/>
            </a:bodyPr>
            <a:lstStyle/>
            <a:p>
              <a:pPr marL="87822" defTabSz="895083">
                <a:spcBef>
                  <a:spcPts val="576"/>
                </a:spcBef>
                <a:defRPr/>
              </a:pPr>
              <a:r>
                <a:rPr lang="en-US" sz="1078" b="1" kern="0" dirty="0">
                  <a:ln>
                    <a:solidFill>
                      <a:srgbClr val="FFFFFF">
                        <a:alpha val="0"/>
                      </a:srgbClr>
                    </a:solidFill>
                  </a:ln>
                  <a:gradFill>
                    <a:gsLst>
                      <a:gs pos="65487">
                        <a:srgbClr val="002050"/>
                      </a:gs>
                      <a:gs pos="31000">
                        <a:srgbClr val="002050"/>
                      </a:gs>
                    </a:gsLst>
                    <a:lin ang="5400000" scaled="0"/>
                  </a:gradFill>
                  <a:ea typeface="Segoe UI Black" panose="020B0A02040204020203" pitchFamily="34" charset="0"/>
                  <a:cs typeface="Segoe UI Black" panose="020B0A02040204020203" pitchFamily="34" charset="0"/>
                </a:rPr>
                <a:t>Platform for BI integrating with Office, Azure, and third-party</a:t>
              </a:r>
            </a:p>
          </p:txBody>
        </p:sp>
        <p:grpSp>
          <p:nvGrpSpPr>
            <p:cNvPr id="68" name="Group 67">
              <a:extLst>
                <a:ext uri="{FF2B5EF4-FFF2-40B4-BE49-F238E27FC236}">
                  <a16:creationId xmlns:a16="http://schemas.microsoft.com/office/drawing/2014/main" id="{B0AB5056-5EB3-44DE-8108-B62AB84DF729}"/>
                </a:ext>
              </a:extLst>
            </p:cNvPr>
            <p:cNvGrpSpPr/>
            <p:nvPr/>
          </p:nvGrpSpPr>
          <p:grpSpPr>
            <a:xfrm>
              <a:off x="10064242" y="2544763"/>
              <a:ext cx="1553824" cy="1503700"/>
              <a:chOff x="9893512" y="2596407"/>
              <a:chExt cx="1700784" cy="1645920"/>
            </a:xfrm>
          </p:grpSpPr>
          <p:sp>
            <p:nvSpPr>
              <p:cNvPr id="70" name="Rectangle 69">
                <a:extLst>
                  <a:ext uri="{FF2B5EF4-FFF2-40B4-BE49-F238E27FC236}">
                    <a16:creationId xmlns:a16="http://schemas.microsoft.com/office/drawing/2014/main" id="{2ACE0410-2363-4C65-9081-3CD884F124EF}"/>
                  </a:ext>
                </a:extLst>
              </p:cNvPr>
              <p:cNvSpPr/>
              <p:nvPr/>
            </p:nvSpPr>
            <p:spPr bwMode="auto">
              <a:xfrm>
                <a:off x="9893512" y="2596407"/>
                <a:ext cx="1700784" cy="16459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15410686-047F-4AD7-9AD7-D8FCD1F86504}"/>
                  </a:ext>
                </a:extLst>
              </p:cNvPr>
              <p:cNvGrpSpPr>
                <a:grpSpLocks noChangeAspect="1"/>
              </p:cNvGrpSpPr>
              <p:nvPr/>
            </p:nvGrpSpPr>
            <p:grpSpPr>
              <a:xfrm>
                <a:off x="9893512" y="2691419"/>
                <a:ext cx="1698111" cy="1450103"/>
                <a:chOff x="5940648" y="1170703"/>
                <a:chExt cx="6079575" cy="5191659"/>
              </a:xfrm>
            </p:grpSpPr>
            <p:grpSp>
              <p:nvGrpSpPr>
                <p:cNvPr id="72" name="Group 71">
                  <a:extLst>
                    <a:ext uri="{FF2B5EF4-FFF2-40B4-BE49-F238E27FC236}">
                      <a16:creationId xmlns:a16="http://schemas.microsoft.com/office/drawing/2014/main" id="{61F9F921-F94D-4CFA-A7A4-0CA8C5E296E2}"/>
                    </a:ext>
                  </a:extLst>
                </p:cNvPr>
                <p:cNvGrpSpPr>
                  <a:grpSpLocks noChangeAspect="1"/>
                </p:cNvGrpSpPr>
                <p:nvPr/>
              </p:nvGrpSpPr>
              <p:grpSpPr>
                <a:xfrm>
                  <a:off x="5940648" y="2353170"/>
                  <a:ext cx="6079575" cy="4009192"/>
                  <a:chOff x="5274368" y="1308811"/>
                  <a:chExt cx="7306078" cy="5256892"/>
                </a:xfrm>
              </p:grpSpPr>
              <p:grpSp>
                <p:nvGrpSpPr>
                  <p:cNvPr id="74" name="Group 73">
                    <a:extLst>
                      <a:ext uri="{FF2B5EF4-FFF2-40B4-BE49-F238E27FC236}">
                        <a16:creationId xmlns:a16="http://schemas.microsoft.com/office/drawing/2014/main" id="{E73E4A14-398E-47E5-A9C3-7BB99AEB3DC5}"/>
                      </a:ext>
                    </a:extLst>
                  </p:cNvPr>
                  <p:cNvGrpSpPr/>
                  <p:nvPr/>
                </p:nvGrpSpPr>
                <p:grpSpPr>
                  <a:xfrm rot="16200000">
                    <a:off x="7515144" y="2210635"/>
                    <a:ext cx="2824529" cy="5874005"/>
                    <a:chOff x="1727202" y="2022666"/>
                    <a:chExt cx="2843721" cy="4589645"/>
                  </a:xfrm>
                  <a:solidFill>
                    <a:schemeClr val="bg1">
                      <a:lumMod val="95000"/>
                    </a:schemeClr>
                  </a:solidFill>
                </p:grpSpPr>
                <p:sp>
                  <p:nvSpPr>
                    <p:cNvPr id="96" name="Isosceles Triangle 95">
                      <a:extLst>
                        <a:ext uri="{FF2B5EF4-FFF2-40B4-BE49-F238E27FC236}">
                          <a16:creationId xmlns:a16="http://schemas.microsoft.com/office/drawing/2014/main" id="{736A797B-96EE-40E5-B167-B9907D6C0221}"/>
                        </a:ext>
                      </a:extLst>
                    </p:cNvPr>
                    <p:cNvSpPr/>
                    <p:nvPr/>
                  </p:nvSpPr>
                  <p:spPr bwMode="auto">
                    <a:xfrm rot="5400000" flipH="1">
                      <a:off x="1731626" y="3773014"/>
                      <a:ext cx="4589644" cy="1088950"/>
                    </a:xfrm>
                    <a:prstGeom prst="triangl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pPr>
                      <a:endParaRPr lang="en-US" sz="294" kern="0" dirty="0">
                        <a:solidFill>
                          <a:srgbClr val="FFFFFF">
                            <a:lumMod val="95000"/>
                          </a:srgbClr>
                        </a:solidFill>
                      </a:endParaRPr>
                    </a:p>
                  </p:txBody>
                </p:sp>
                <p:sp>
                  <p:nvSpPr>
                    <p:cNvPr id="97" name="Rectangle 96">
                      <a:extLst>
                        <a:ext uri="{FF2B5EF4-FFF2-40B4-BE49-F238E27FC236}">
                          <a16:creationId xmlns:a16="http://schemas.microsoft.com/office/drawing/2014/main" id="{309995C6-B1D0-455A-B937-01789BE57B8E}"/>
                        </a:ext>
                      </a:extLst>
                    </p:cNvPr>
                    <p:cNvSpPr/>
                    <p:nvPr/>
                  </p:nvSpPr>
                  <p:spPr bwMode="auto">
                    <a:xfrm rot="10800000">
                      <a:off x="1727202" y="2022666"/>
                      <a:ext cx="1767929" cy="458964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pPr>
                      <a:endParaRPr lang="en-US" sz="294" kern="0" dirty="0">
                        <a:solidFill>
                          <a:srgbClr val="FFFFFF">
                            <a:lumMod val="95000"/>
                          </a:srgbClr>
                        </a:solidFill>
                      </a:endParaRPr>
                    </a:p>
                  </p:txBody>
                </p:sp>
              </p:grpSp>
              <p:sp>
                <p:nvSpPr>
                  <p:cNvPr id="75" name="Rectangle 74">
                    <a:extLst>
                      <a:ext uri="{FF2B5EF4-FFF2-40B4-BE49-F238E27FC236}">
                        <a16:creationId xmlns:a16="http://schemas.microsoft.com/office/drawing/2014/main" id="{91BEC78F-881E-494C-A860-F64283E7550F}"/>
                      </a:ext>
                    </a:extLst>
                  </p:cNvPr>
                  <p:cNvSpPr/>
                  <p:nvPr/>
                </p:nvSpPr>
                <p:spPr bwMode="auto">
                  <a:xfrm rot="16200000">
                    <a:off x="6094288" y="5124243"/>
                    <a:ext cx="2804150" cy="7876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pPr>
                    <a:endParaRPr lang="en-US" sz="294" kern="0" dirty="0">
                      <a:gradFill>
                        <a:gsLst>
                          <a:gs pos="5417">
                            <a:srgbClr val="000000"/>
                          </a:gs>
                          <a:gs pos="100000">
                            <a:srgbClr val="000000"/>
                          </a:gs>
                        </a:gsLst>
                        <a:lin ang="5400000" scaled="0"/>
                      </a:gradFill>
                    </a:endParaRPr>
                  </a:p>
                </p:txBody>
              </p:sp>
              <p:sp>
                <p:nvSpPr>
                  <p:cNvPr id="76" name="Rectangle 75">
                    <a:extLst>
                      <a:ext uri="{FF2B5EF4-FFF2-40B4-BE49-F238E27FC236}">
                        <a16:creationId xmlns:a16="http://schemas.microsoft.com/office/drawing/2014/main" id="{FE37CDC6-AB03-4EF0-8518-FC34F43C67D9}"/>
                      </a:ext>
                    </a:extLst>
                  </p:cNvPr>
                  <p:cNvSpPr/>
                  <p:nvPr/>
                </p:nvSpPr>
                <p:spPr bwMode="auto">
                  <a:xfrm rot="16200000">
                    <a:off x="7491192" y="5081495"/>
                    <a:ext cx="2882928" cy="8548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pPr>
                    <a:endParaRPr lang="en-US" sz="294" kern="0" dirty="0">
                      <a:gradFill>
                        <a:gsLst>
                          <a:gs pos="5417">
                            <a:srgbClr val="000000"/>
                          </a:gs>
                          <a:gs pos="100000">
                            <a:srgbClr val="000000"/>
                          </a:gs>
                        </a:gsLst>
                        <a:lin ang="5400000" scaled="0"/>
                      </a:gradFill>
                    </a:endParaRPr>
                  </a:p>
                </p:txBody>
              </p:sp>
              <p:sp>
                <p:nvSpPr>
                  <p:cNvPr id="77" name="Rectangle 76">
                    <a:extLst>
                      <a:ext uri="{FF2B5EF4-FFF2-40B4-BE49-F238E27FC236}">
                        <a16:creationId xmlns:a16="http://schemas.microsoft.com/office/drawing/2014/main" id="{8B6A22C6-8E07-4238-B609-4BE8C2BC9C48}"/>
                      </a:ext>
                    </a:extLst>
                  </p:cNvPr>
                  <p:cNvSpPr/>
                  <p:nvPr/>
                </p:nvSpPr>
                <p:spPr bwMode="auto">
                  <a:xfrm rot="16200000">
                    <a:off x="9017157" y="5134926"/>
                    <a:ext cx="2761775" cy="8047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pPr>
                    <a:endParaRPr lang="en-US" sz="294" kern="0" dirty="0">
                      <a:gradFill>
                        <a:gsLst>
                          <a:gs pos="5417">
                            <a:srgbClr val="000000"/>
                          </a:gs>
                          <a:gs pos="100000">
                            <a:srgbClr val="000000"/>
                          </a:gs>
                        </a:gsLst>
                        <a:lin ang="5400000" scaled="0"/>
                      </a:gradFill>
                    </a:endParaRPr>
                  </a:p>
                </p:txBody>
              </p:sp>
              <p:pic>
                <p:nvPicPr>
                  <p:cNvPr id="78" name="Picture 77">
                    <a:extLst>
                      <a:ext uri="{FF2B5EF4-FFF2-40B4-BE49-F238E27FC236}">
                        <a16:creationId xmlns:a16="http://schemas.microsoft.com/office/drawing/2014/main" id="{2FD57ABC-55E3-4F57-BB20-FB3ED218418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759561" y="1308811"/>
                    <a:ext cx="6501163" cy="3125714"/>
                  </a:xfrm>
                  <a:prstGeom prst="rect">
                    <a:avLst/>
                  </a:prstGeom>
                  <a:noFill/>
                  <a:ln>
                    <a:noFill/>
                  </a:ln>
                </p:spPr>
              </p:pic>
              <p:grpSp>
                <p:nvGrpSpPr>
                  <p:cNvPr id="79" name="Group 78">
                    <a:extLst>
                      <a:ext uri="{FF2B5EF4-FFF2-40B4-BE49-F238E27FC236}">
                        <a16:creationId xmlns:a16="http://schemas.microsoft.com/office/drawing/2014/main" id="{484991B3-081C-4EFE-8F16-DAA48AF85F36}"/>
                      </a:ext>
                    </a:extLst>
                  </p:cNvPr>
                  <p:cNvGrpSpPr/>
                  <p:nvPr/>
                </p:nvGrpSpPr>
                <p:grpSpPr>
                  <a:xfrm>
                    <a:off x="5274368" y="5209842"/>
                    <a:ext cx="7306078" cy="1193972"/>
                    <a:chOff x="5380130" y="5313816"/>
                    <a:chExt cx="7452580" cy="1217914"/>
                  </a:xfrm>
                </p:grpSpPr>
                <p:grpSp>
                  <p:nvGrpSpPr>
                    <p:cNvPr id="80" name="Group 79">
                      <a:extLst>
                        <a:ext uri="{FF2B5EF4-FFF2-40B4-BE49-F238E27FC236}">
                          <a16:creationId xmlns:a16="http://schemas.microsoft.com/office/drawing/2014/main" id="{C45DBF18-C55C-434E-8D50-14959303713E}"/>
                        </a:ext>
                      </a:extLst>
                    </p:cNvPr>
                    <p:cNvGrpSpPr/>
                    <p:nvPr/>
                  </p:nvGrpSpPr>
                  <p:grpSpPr>
                    <a:xfrm>
                      <a:off x="5380130" y="5313816"/>
                      <a:ext cx="7452580" cy="1201284"/>
                      <a:chOff x="5389565" y="5324585"/>
                      <a:chExt cx="7452580" cy="1201284"/>
                    </a:xfrm>
                  </p:grpSpPr>
                  <p:sp>
                    <p:nvSpPr>
                      <p:cNvPr id="82" name="TextBox 81">
                        <a:extLst>
                          <a:ext uri="{FF2B5EF4-FFF2-40B4-BE49-F238E27FC236}">
                            <a16:creationId xmlns:a16="http://schemas.microsoft.com/office/drawing/2014/main" id="{D05B7E6E-F267-46E3-97E9-CF892C9484C9}"/>
                          </a:ext>
                        </a:extLst>
                      </p:cNvPr>
                      <p:cNvSpPr txBox="1"/>
                      <p:nvPr/>
                    </p:nvSpPr>
                    <p:spPr>
                      <a:xfrm>
                        <a:off x="9965495" y="5351950"/>
                        <a:ext cx="2876650" cy="435563"/>
                      </a:xfrm>
                      <a:prstGeom prst="rect">
                        <a:avLst/>
                      </a:prstGeom>
                      <a:noFill/>
                    </p:spPr>
                    <p:txBody>
                      <a:bodyPr wrap="square" lIns="0" tIns="0" rIns="0" bIns="0" rtlCol="0">
                        <a:spAutoFit/>
                      </a:bodyPr>
                      <a:lstStyle/>
                      <a:p>
                        <a:pPr algn="ctr" defTabSz="896354">
                          <a:lnSpc>
                            <a:spcPct val="90000"/>
                          </a:lnSpc>
                          <a:spcAft>
                            <a:spcPts val="576"/>
                          </a:spcAft>
                        </a:pPr>
                        <a:r>
                          <a:rPr lang="en-US" sz="294" kern="0" dirty="0">
                            <a:gradFill>
                              <a:gsLst>
                                <a:gs pos="6863">
                                  <a:srgbClr val="004B50"/>
                                </a:gs>
                                <a:gs pos="17000">
                                  <a:srgbClr val="004B50"/>
                                </a:gs>
                              </a:gsLst>
                              <a:lin ang="5400000" scaled="1"/>
                            </a:gradFill>
                          </a:rPr>
                          <a:t>Advanced </a:t>
                        </a:r>
                        <a:br>
                          <a:rPr lang="en-US" sz="294" kern="0" dirty="0">
                            <a:gradFill>
                              <a:gsLst>
                                <a:gs pos="6863">
                                  <a:srgbClr val="004B50"/>
                                </a:gs>
                                <a:gs pos="17000">
                                  <a:srgbClr val="004B50"/>
                                </a:gs>
                              </a:gsLst>
                              <a:lin ang="5400000" scaled="1"/>
                            </a:gradFill>
                          </a:rPr>
                        </a:br>
                        <a:r>
                          <a:rPr lang="en-US" sz="294" kern="0" dirty="0">
                            <a:gradFill>
                              <a:gsLst>
                                <a:gs pos="6863">
                                  <a:srgbClr val="004B50"/>
                                </a:gs>
                                <a:gs pos="17000">
                                  <a:srgbClr val="004B50"/>
                                </a:gs>
                              </a:gsLst>
                              <a:lin ang="5400000" scaled="1"/>
                            </a:gradFill>
                          </a:rPr>
                          <a:t>Analytics</a:t>
                        </a:r>
                      </a:p>
                    </p:txBody>
                  </p:sp>
                  <p:sp>
                    <p:nvSpPr>
                      <p:cNvPr id="83" name="TextBox 82">
                        <a:extLst>
                          <a:ext uri="{FF2B5EF4-FFF2-40B4-BE49-F238E27FC236}">
                            <a16:creationId xmlns:a16="http://schemas.microsoft.com/office/drawing/2014/main" id="{DE2E50CF-2110-4A5D-9F91-F379D2B0F0E5}"/>
                          </a:ext>
                        </a:extLst>
                      </p:cNvPr>
                      <p:cNvSpPr txBox="1"/>
                      <p:nvPr/>
                    </p:nvSpPr>
                    <p:spPr>
                      <a:xfrm>
                        <a:off x="8416628" y="5357276"/>
                        <a:ext cx="2876650" cy="217782"/>
                      </a:xfrm>
                      <a:prstGeom prst="rect">
                        <a:avLst/>
                      </a:prstGeom>
                      <a:noFill/>
                    </p:spPr>
                    <p:txBody>
                      <a:bodyPr wrap="square" lIns="0" tIns="0" rIns="0" bIns="0" rtlCol="0">
                        <a:spAutoFit/>
                      </a:bodyPr>
                      <a:lstStyle/>
                      <a:p>
                        <a:pPr algn="ctr" defTabSz="896354">
                          <a:lnSpc>
                            <a:spcPct val="90000"/>
                          </a:lnSpc>
                          <a:spcAft>
                            <a:spcPts val="576"/>
                          </a:spcAft>
                        </a:pPr>
                        <a:r>
                          <a:rPr lang="en-US" sz="294" kern="0" dirty="0">
                            <a:gradFill>
                              <a:gsLst>
                                <a:gs pos="6863">
                                  <a:srgbClr val="004B50"/>
                                </a:gs>
                                <a:gs pos="17000">
                                  <a:srgbClr val="004B50"/>
                                </a:gs>
                              </a:gsLst>
                              <a:lin ang="5400000" scaled="1"/>
                            </a:gradFill>
                          </a:rPr>
                          <a:t>Big Data</a:t>
                        </a:r>
                      </a:p>
                    </p:txBody>
                  </p:sp>
                  <p:sp>
                    <p:nvSpPr>
                      <p:cNvPr id="84" name="TextBox 83">
                        <a:extLst>
                          <a:ext uri="{FF2B5EF4-FFF2-40B4-BE49-F238E27FC236}">
                            <a16:creationId xmlns:a16="http://schemas.microsoft.com/office/drawing/2014/main" id="{1B3A611B-B631-4E4D-B6E3-7B49BDC7A1C3}"/>
                          </a:ext>
                        </a:extLst>
                      </p:cNvPr>
                      <p:cNvSpPr txBox="1"/>
                      <p:nvPr/>
                    </p:nvSpPr>
                    <p:spPr>
                      <a:xfrm>
                        <a:off x="7429575" y="5324585"/>
                        <a:ext cx="1910273" cy="435563"/>
                      </a:xfrm>
                      <a:prstGeom prst="rect">
                        <a:avLst/>
                      </a:prstGeom>
                      <a:noFill/>
                    </p:spPr>
                    <p:txBody>
                      <a:bodyPr wrap="square" lIns="0" tIns="0" rIns="0" bIns="0" rtlCol="0">
                        <a:spAutoFit/>
                      </a:bodyPr>
                      <a:lstStyle/>
                      <a:p>
                        <a:pPr algn="ctr" defTabSz="896354">
                          <a:lnSpc>
                            <a:spcPct val="90000"/>
                          </a:lnSpc>
                          <a:spcAft>
                            <a:spcPts val="576"/>
                          </a:spcAft>
                        </a:pPr>
                        <a:r>
                          <a:rPr lang="en-US" sz="294" kern="0" dirty="0">
                            <a:gradFill>
                              <a:gsLst>
                                <a:gs pos="6863">
                                  <a:srgbClr val="004B50"/>
                                </a:gs>
                                <a:gs pos="17000">
                                  <a:srgbClr val="004B50"/>
                                </a:gs>
                              </a:gsLst>
                              <a:lin ang="5400000" scaled="1"/>
                            </a:gradFill>
                          </a:rPr>
                          <a:t>Internet </a:t>
                        </a:r>
                        <a:br>
                          <a:rPr lang="en-US" sz="294" kern="0" dirty="0">
                            <a:gradFill>
                              <a:gsLst>
                                <a:gs pos="6863">
                                  <a:srgbClr val="004B50"/>
                                </a:gs>
                                <a:gs pos="17000">
                                  <a:srgbClr val="004B50"/>
                                </a:gs>
                              </a:gsLst>
                              <a:lin ang="5400000" scaled="1"/>
                            </a:gradFill>
                          </a:rPr>
                        </a:br>
                        <a:r>
                          <a:rPr lang="en-US" sz="294" kern="0" dirty="0">
                            <a:gradFill>
                              <a:gsLst>
                                <a:gs pos="6863">
                                  <a:srgbClr val="004B50"/>
                                </a:gs>
                                <a:gs pos="17000">
                                  <a:srgbClr val="004B50"/>
                                </a:gs>
                              </a:gsLst>
                              <a:lin ang="5400000" scaled="1"/>
                            </a:gradFill>
                          </a:rPr>
                          <a:t>of Things</a:t>
                        </a:r>
                      </a:p>
                    </p:txBody>
                  </p:sp>
                  <p:sp>
                    <p:nvSpPr>
                      <p:cNvPr id="85" name="TextBox 84">
                        <a:extLst>
                          <a:ext uri="{FF2B5EF4-FFF2-40B4-BE49-F238E27FC236}">
                            <a16:creationId xmlns:a16="http://schemas.microsoft.com/office/drawing/2014/main" id="{F5F02303-A8D3-4999-A72E-68D04FCED0E4}"/>
                          </a:ext>
                        </a:extLst>
                      </p:cNvPr>
                      <p:cNvSpPr txBox="1"/>
                      <p:nvPr/>
                    </p:nvSpPr>
                    <p:spPr>
                      <a:xfrm>
                        <a:off x="5389565" y="5338218"/>
                        <a:ext cx="2876650" cy="435563"/>
                      </a:xfrm>
                      <a:prstGeom prst="rect">
                        <a:avLst/>
                      </a:prstGeom>
                      <a:noFill/>
                    </p:spPr>
                    <p:txBody>
                      <a:bodyPr wrap="square" lIns="0" tIns="0" rIns="0" bIns="0" rtlCol="0">
                        <a:spAutoFit/>
                      </a:bodyPr>
                      <a:lstStyle/>
                      <a:p>
                        <a:pPr algn="ctr" defTabSz="896354">
                          <a:lnSpc>
                            <a:spcPct val="90000"/>
                          </a:lnSpc>
                          <a:spcAft>
                            <a:spcPts val="576"/>
                          </a:spcAft>
                        </a:pPr>
                        <a:r>
                          <a:rPr lang="en-US" sz="294" kern="0" dirty="0">
                            <a:gradFill>
                              <a:gsLst>
                                <a:gs pos="6863">
                                  <a:srgbClr val="004B50"/>
                                </a:gs>
                                <a:gs pos="17000">
                                  <a:srgbClr val="004B50"/>
                                </a:gs>
                              </a:gsLst>
                              <a:lin ang="5400000" scaled="1"/>
                            </a:gradFill>
                          </a:rPr>
                          <a:t>Data </a:t>
                        </a:r>
                        <a:br>
                          <a:rPr lang="en-US" sz="294" kern="0" dirty="0">
                            <a:gradFill>
                              <a:gsLst>
                                <a:gs pos="6863">
                                  <a:srgbClr val="004B50"/>
                                </a:gs>
                                <a:gs pos="17000">
                                  <a:srgbClr val="004B50"/>
                                </a:gs>
                              </a:gsLst>
                              <a:lin ang="5400000" scaled="1"/>
                            </a:gradFill>
                          </a:rPr>
                        </a:br>
                        <a:r>
                          <a:rPr lang="en-US" sz="294" kern="0" dirty="0">
                            <a:gradFill>
                              <a:gsLst>
                                <a:gs pos="6863">
                                  <a:srgbClr val="004B50"/>
                                </a:gs>
                                <a:gs pos="17000">
                                  <a:srgbClr val="004B50"/>
                                </a:gs>
                              </a:gsLst>
                              <a:lin ang="5400000" scaled="1"/>
                            </a:gradFill>
                          </a:rPr>
                          <a:t>Warehouse</a:t>
                        </a:r>
                      </a:p>
                    </p:txBody>
                  </p:sp>
                  <p:grpSp>
                    <p:nvGrpSpPr>
                      <p:cNvPr id="86" name="Group 85">
                        <a:extLst>
                          <a:ext uri="{FF2B5EF4-FFF2-40B4-BE49-F238E27FC236}">
                            <a16:creationId xmlns:a16="http://schemas.microsoft.com/office/drawing/2014/main" id="{C3127507-2675-4C39-B0F2-F17079D07B5C}"/>
                          </a:ext>
                        </a:extLst>
                      </p:cNvPr>
                      <p:cNvGrpSpPr/>
                      <p:nvPr/>
                    </p:nvGrpSpPr>
                    <p:grpSpPr>
                      <a:xfrm>
                        <a:off x="8077246" y="5867574"/>
                        <a:ext cx="657309" cy="658295"/>
                        <a:chOff x="457200" y="5950383"/>
                        <a:chExt cx="1057275" cy="1058862"/>
                      </a:xfrm>
                      <a:solidFill>
                        <a:schemeClr val="tx1"/>
                      </a:solidFill>
                    </p:grpSpPr>
                    <p:sp>
                      <p:nvSpPr>
                        <p:cNvPr id="89" name="Freeform 9">
                          <a:extLst>
                            <a:ext uri="{FF2B5EF4-FFF2-40B4-BE49-F238E27FC236}">
                              <a16:creationId xmlns:a16="http://schemas.microsoft.com/office/drawing/2014/main" id="{6217ECAC-C7A6-4B04-B471-D4721CA3C1C1}"/>
                            </a:ext>
                          </a:extLst>
                        </p:cNvPr>
                        <p:cNvSpPr>
                          <a:spLocks noEditPoints="1"/>
                        </p:cNvSpPr>
                        <p:nvPr/>
                      </p:nvSpPr>
                      <p:spPr bwMode="auto">
                        <a:xfrm>
                          <a:off x="457200" y="5950383"/>
                          <a:ext cx="1057275" cy="1058862"/>
                        </a:xfrm>
                        <a:custGeom>
                          <a:avLst/>
                          <a:gdLst>
                            <a:gd name="T0" fmla="*/ 1895 w 2120"/>
                            <a:gd name="T1" fmla="*/ 415 h 2120"/>
                            <a:gd name="T2" fmla="*/ 1054 w 2120"/>
                            <a:gd name="T3" fmla="*/ 0 h 2120"/>
                            <a:gd name="T4" fmla="*/ 409 w 2120"/>
                            <a:gd name="T5" fmla="*/ 225 h 2120"/>
                            <a:gd name="T6" fmla="*/ 0 w 2120"/>
                            <a:gd name="T7" fmla="*/ 1066 h 2120"/>
                            <a:gd name="T8" fmla="*/ 219 w 2120"/>
                            <a:gd name="T9" fmla="*/ 1712 h 2120"/>
                            <a:gd name="T10" fmla="*/ 1060 w 2120"/>
                            <a:gd name="T11" fmla="*/ 2120 h 2120"/>
                            <a:gd name="T12" fmla="*/ 1060 w 2120"/>
                            <a:gd name="T13" fmla="*/ 2120 h 2120"/>
                            <a:gd name="T14" fmla="*/ 1706 w 2120"/>
                            <a:gd name="T15" fmla="*/ 1901 h 2120"/>
                            <a:gd name="T16" fmla="*/ 2120 w 2120"/>
                            <a:gd name="T17" fmla="*/ 1060 h 2120"/>
                            <a:gd name="T18" fmla="*/ 1895 w 2120"/>
                            <a:gd name="T19" fmla="*/ 415 h 2120"/>
                            <a:gd name="T20" fmla="*/ 1759 w 2120"/>
                            <a:gd name="T21" fmla="*/ 1244 h 2120"/>
                            <a:gd name="T22" fmla="*/ 1724 w 2120"/>
                            <a:gd name="T23" fmla="*/ 1279 h 2120"/>
                            <a:gd name="T24" fmla="*/ 1682 w 2120"/>
                            <a:gd name="T25" fmla="*/ 1303 h 2120"/>
                            <a:gd name="T26" fmla="*/ 1795 w 2120"/>
                            <a:gd name="T27" fmla="*/ 1593 h 2120"/>
                            <a:gd name="T28" fmla="*/ 1611 w 2120"/>
                            <a:gd name="T29" fmla="*/ 1777 h 2120"/>
                            <a:gd name="T30" fmla="*/ 1161 w 2120"/>
                            <a:gd name="T31" fmla="*/ 1961 h 2120"/>
                            <a:gd name="T32" fmla="*/ 1042 w 2120"/>
                            <a:gd name="T33" fmla="*/ 1771 h 2120"/>
                            <a:gd name="T34" fmla="*/ 960 w 2120"/>
                            <a:gd name="T35" fmla="*/ 1807 h 2120"/>
                            <a:gd name="T36" fmla="*/ 1048 w 2120"/>
                            <a:gd name="T37" fmla="*/ 1966 h 2120"/>
                            <a:gd name="T38" fmla="*/ 456 w 2120"/>
                            <a:gd name="T39" fmla="*/ 1741 h 2120"/>
                            <a:gd name="T40" fmla="*/ 462 w 2120"/>
                            <a:gd name="T41" fmla="*/ 1741 h 2120"/>
                            <a:gd name="T42" fmla="*/ 723 w 2120"/>
                            <a:gd name="T43" fmla="*/ 1706 h 2120"/>
                            <a:gd name="T44" fmla="*/ 693 w 2120"/>
                            <a:gd name="T45" fmla="*/ 1611 h 2120"/>
                            <a:gd name="T46" fmla="*/ 462 w 2120"/>
                            <a:gd name="T47" fmla="*/ 1647 h 2120"/>
                            <a:gd name="T48" fmla="*/ 355 w 2120"/>
                            <a:gd name="T49" fmla="*/ 1635 h 2120"/>
                            <a:gd name="T50" fmla="*/ 344 w 2120"/>
                            <a:gd name="T51" fmla="*/ 1617 h 2120"/>
                            <a:gd name="T52" fmla="*/ 154 w 2120"/>
                            <a:gd name="T53" fmla="*/ 1066 h 2120"/>
                            <a:gd name="T54" fmla="*/ 255 w 2120"/>
                            <a:gd name="T55" fmla="*/ 652 h 2120"/>
                            <a:gd name="T56" fmla="*/ 486 w 2120"/>
                            <a:gd name="T57" fmla="*/ 604 h 2120"/>
                            <a:gd name="T58" fmla="*/ 622 w 2120"/>
                            <a:gd name="T59" fmla="*/ 616 h 2120"/>
                            <a:gd name="T60" fmla="*/ 646 w 2120"/>
                            <a:gd name="T61" fmla="*/ 521 h 2120"/>
                            <a:gd name="T62" fmla="*/ 486 w 2120"/>
                            <a:gd name="T63" fmla="*/ 509 h 2120"/>
                            <a:gd name="T64" fmla="*/ 326 w 2120"/>
                            <a:gd name="T65" fmla="*/ 527 h 2120"/>
                            <a:gd name="T66" fmla="*/ 503 w 2120"/>
                            <a:gd name="T67" fmla="*/ 344 h 2120"/>
                            <a:gd name="T68" fmla="*/ 989 w 2120"/>
                            <a:gd name="T69" fmla="*/ 160 h 2120"/>
                            <a:gd name="T70" fmla="*/ 865 w 2120"/>
                            <a:gd name="T71" fmla="*/ 403 h 2120"/>
                            <a:gd name="T72" fmla="*/ 960 w 2120"/>
                            <a:gd name="T73" fmla="*/ 426 h 2120"/>
                            <a:gd name="T74" fmla="*/ 1108 w 2120"/>
                            <a:gd name="T75" fmla="*/ 160 h 2120"/>
                            <a:gd name="T76" fmla="*/ 1777 w 2120"/>
                            <a:gd name="T77" fmla="*/ 509 h 2120"/>
                            <a:gd name="T78" fmla="*/ 1801 w 2120"/>
                            <a:gd name="T79" fmla="*/ 545 h 2120"/>
                            <a:gd name="T80" fmla="*/ 1676 w 2120"/>
                            <a:gd name="T81" fmla="*/ 900 h 2120"/>
                            <a:gd name="T82" fmla="*/ 1753 w 2120"/>
                            <a:gd name="T83" fmla="*/ 954 h 2120"/>
                            <a:gd name="T84" fmla="*/ 1878 w 2120"/>
                            <a:gd name="T85" fmla="*/ 675 h 2120"/>
                            <a:gd name="T86" fmla="*/ 1966 w 2120"/>
                            <a:gd name="T87" fmla="*/ 1060 h 2120"/>
                            <a:gd name="T88" fmla="*/ 1866 w 2120"/>
                            <a:gd name="T89" fmla="*/ 1469 h 2120"/>
                            <a:gd name="T90" fmla="*/ 1759 w 2120"/>
                            <a:gd name="T91" fmla="*/ 1244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0" h="2120">
                              <a:moveTo>
                                <a:pt x="1895" y="415"/>
                              </a:moveTo>
                              <a:cubicBezTo>
                                <a:pt x="1688" y="142"/>
                                <a:pt x="1374" y="0"/>
                                <a:pt x="1054" y="0"/>
                              </a:cubicBezTo>
                              <a:cubicBezTo>
                                <a:pt x="829" y="0"/>
                                <a:pt x="604" y="77"/>
                                <a:pt x="409" y="225"/>
                              </a:cubicBezTo>
                              <a:cubicBezTo>
                                <a:pt x="136" y="432"/>
                                <a:pt x="0" y="746"/>
                                <a:pt x="0" y="1066"/>
                              </a:cubicBezTo>
                              <a:cubicBezTo>
                                <a:pt x="0" y="1291"/>
                                <a:pt x="71" y="1516"/>
                                <a:pt x="219" y="1712"/>
                              </a:cubicBezTo>
                              <a:cubicBezTo>
                                <a:pt x="426" y="1984"/>
                                <a:pt x="740" y="2120"/>
                                <a:pt x="1060" y="2120"/>
                              </a:cubicBezTo>
                              <a:cubicBezTo>
                                <a:pt x="1060" y="2120"/>
                                <a:pt x="1060" y="2120"/>
                                <a:pt x="1060" y="2120"/>
                              </a:cubicBezTo>
                              <a:cubicBezTo>
                                <a:pt x="1285" y="2120"/>
                                <a:pt x="1516" y="2049"/>
                                <a:pt x="1706" y="1901"/>
                              </a:cubicBezTo>
                              <a:cubicBezTo>
                                <a:pt x="1978" y="1694"/>
                                <a:pt x="2120" y="1380"/>
                                <a:pt x="2120" y="1060"/>
                              </a:cubicBezTo>
                              <a:cubicBezTo>
                                <a:pt x="2120" y="835"/>
                                <a:pt x="2043" y="604"/>
                                <a:pt x="1895" y="415"/>
                              </a:cubicBezTo>
                              <a:close/>
                              <a:moveTo>
                                <a:pt x="1759" y="1244"/>
                              </a:moveTo>
                              <a:cubicBezTo>
                                <a:pt x="1747" y="1256"/>
                                <a:pt x="1735" y="1268"/>
                                <a:pt x="1724" y="1279"/>
                              </a:cubicBezTo>
                              <a:cubicBezTo>
                                <a:pt x="1712" y="1291"/>
                                <a:pt x="1694" y="1297"/>
                                <a:pt x="1682" y="1303"/>
                              </a:cubicBezTo>
                              <a:cubicBezTo>
                                <a:pt x="1747" y="1404"/>
                                <a:pt x="1789" y="1504"/>
                                <a:pt x="1795" y="1593"/>
                              </a:cubicBezTo>
                              <a:cubicBezTo>
                                <a:pt x="1741" y="1658"/>
                                <a:pt x="1682" y="1724"/>
                                <a:pt x="1611" y="1777"/>
                              </a:cubicBezTo>
                              <a:cubicBezTo>
                                <a:pt x="1475" y="1884"/>
                                <a:pt x="1321" y="1943"/>
                                <a:pt x="1161" y="1961"/>
                              </a:cubicBezTo>
                              <a:cubicBezTo>
                                <a:pt x="1119" y="1901"/>
                                <a:pt x="1078" y="1836"/>
                                <a:pt x="1042" y="1771"/>
                              </a:cubicBezTo>
                              <a:cubicBezTo>
                                <a:pt x="1019" y="1789"/>
                                <a:pt x="989" y="1801"/>
                                <a:pt x="960" y="1807"/>
                              </a:cubicBezTo>
                              <a:cubicBezTo>
                                <a:pt x="983" y="1860"/>
                                <a:pt x="1019" y="1919"/>
                                <a:pt x="1048" y="1966"/>
                              </a:cubicBezTo>
                              <a:cubicBezTo>
                                <a:pt x="835" y="1966"/>
                                <a:pt x="622" y="1889"/>
                                <a:pt x="456" y="1741"/>
                              </a:cubicBezTo>
                              <a:cubicBezTo>
                                <a:pt x="462" y="1741"/>
                                <a:pt x="462" y="1741"/>
                                <a:pt x="462" y="1741"/>
                              </a:cubicBezTo>
                              <a:cubicBezTo>
                                <a:pt x="545" y="1741"/>
                                <a:pt x="634" y="1724"/>
                                <a:pt x="723" y="1706"/>
                              </a:cubicBezTo>
                              <a:cubicBezTo>
                                <a:pt x="705" y="1676"/>
                                <a:pt x="693" y="1647"/>
                                <a:pt x="693" y="1611"/>
                              </a:cubicBezTo>
                              <a:cubicBezTo>
                                <a:pt x="610" y="1635"/>
                                <a:pt x="533" y="1647"/>
                                <a:pt x="462" y="1647"/>
                              </a:cubicBezTo>
                              <a:cubicBezTo>
                                <a:pt x="426" y="1647"/>
                                <a:pt x="391" y="1641"/>
                                <a:pt x="355" y="1635"/>
                              </a:cubicBezTo>
                              <a:cubicBezTo>
                                <a:pt x="349" y="1629"/>
                                <a:pt x="344" y="1623"/>
                                <a:pt x="344" y="1617"/>
                              </a:cubicBezTo>
                              <a:cubicBezTo>
                                <a:pt x="213" y="1451"/>
                                <a:pt x="154" y="1256"/>
                                <a:pt x="154" y="1066"/>
                              </a:cubicBezTo>
                              <a:cubicBezTo>
                                <a:pt x="154" y="918"/>
                                <a:pt x="184" y="776"/>
                                <a:pt x="255" y="652"/>
                              </a:cubicBezTo>
                              <a:cubicBezTo>
                                <a:pt x="320" y="616"/>
                                <a:pt x="403" y="604"/>
                                <a:pt x="486" y="604"/>
                              </a:cubicBezTo>
                              <a:cubicBezTo>
                                <a:pt x="533" y="604"/>
                                <a:pt x="575" y="610"/>
                                <a:pt x="622" y="616"/>
                              </a:cubicBezTo>
                              <a:cubicBezTo>
                                <a:pt x="622" y="586"/>
                                <a:pt x="634" y="551"/>
                                <a:pt x="646" y="521"/>
                              </a:cubicBezTo>
                              <a:cubicBezTo>
                                <a:pt x="592" y="515"/>
                                <a:pt x="539" y="509"/>
                                <a:pt x="486" y="509"/>
                              </a:cubicBezTo>
                              <a:cubicBezTo>
                                <a:pt x="432" y="509"/>
                                <a:pt x="379" y="515"/>
                                <a:pt x="326" y="527"/>
                              </a:cubicBezTo>
                              <a:cubicBezTo>
                                <a:pt x="379" y="462"/>
                                <a:pt x="432" y="397"/>
                                <a:pt x="503" y="344"/>
                              </a:cubicBezTo>
                              <a:cubicBezTo>
                                <a:pt x="652" y="231"/>
                                <a:pt x="817" y="172"/>
                                <a:pt x="989" y="160"/>
                              </a:cubicBezTo>
                              <a:cubicBezTo>
                                <a:pt x="942" y="237"/>
                                <a:pt x="900" y="314"/>
                                <a:pt x="865" y="403"/>
                              </a:cubicBezTo>
                              <a:cubicBezTo>
                                <a:pt x="900" y="403"/>
                                <a:pt x="930" y="415"/>
                                <a:pt x="960" y="426"/>
                              </a:cubicBezTo>
                              <a:cubicBezTo>
                                <a:pt x="995" y="332"/>
                                <a:pt x="1048" y="237"/>
                                <a:pt x="1108" y="160"/>
                              </a:cubicBezTo>
                              <a:cubicBezTo>
                                <a:pt x="1362" y="172"/>
                                <a:pt x="1605" y="290"/>
                                <a:pt x="1777" y="509"/>
                              </a:cubicBezTo>
                              <a:cubicBezTo>
                                <a:pt x="1783" y="521"/>
                                <a:pt x="1795" y="533"/>
                                <a:pt x="1801" y="545"/>
                              </a:cubicBezTo>
                              <a:cubicBezTo>
                                <a:pt x="1795" y="657"/>
                                <a:pt x="1753" y="782"/>
                                <a:pt x="1676" y="900"/>
                              </a:cubicBezTo>
                              <a:cubicBezTo>
                                <a:pt x="1706" y="912"/>
                                <a:pt x="1730" y="930"/>
                                <a:pt x="1753" y="954"/>
                              </a:cubicBezTo>
                              <a:cubicBezTo>
                                <a:pt x="1812" y="865"/>
                                <a:pt x="1854" y="770"/>
                                <a:pt x="1878" y="675"/>
                              </a:cubicBezTo>
                              <a:cubicBezTo>
                                <a:pt x="1937" y="800"/>
                                <a:pt x="1966" y="930"/>
                                <a:pt x="1966" y="1060"/>
                              </a:cubicBezTo>
                              <a:cubicBezTo>
                                <a:pt x="1966" y="1202"/>
                                <a:pt x="1931" y="1345"/>
                                <a:pt x="1866" y="1469"/>
                              </a:cubicBezTo>
                              <a:cubicBezTo>
                                <a:pt x="1848" y="1392"/>
                                <a:pt x="1806" y="1321"/>
                                <a:pt x="1759" y="1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90" name="Freeform 10">
                          <a:extLst>
                            <a:ext uri="{FF2B5EF4-FFF2-40B4-BE49-F238E27FC236}">
                              <a16:creationId xmlns:a16="http://schemas.microsoft.com/office/drawing/2014/main" id="{1D94090D-64A8-4116-B770-F1E7FE05FC85}"/>
                            </a:ext>
                          </a:extLst>
                        </p:cNvPr>
                        <p:cNvSpPr>
                          <a:spLocks/>
                        </p:cNvSpPr>
                        <p:nvPr/>
                      </p:nvSpPr>
                      <p:spPr bwMode="auto">
                        <a:xfrm>
                          <a:off x="1000125" y="6563154"/>
                          <a:ext cx="187325" cy="152400"/>
                        </a:xfrm>
                        <a:custGeom>
                          <a:avLst/>
                          <a:gdLst>
                            <a:gd name="T0" fmla="*/ 0 w 374"/>
                            <a:gd name="T1" fmla="*/ 222 h 306"/>
                            <a:gd name="T2" fmla="*/ 0 w 374"/>
                            <a:gd name="T3" fmla="*/ 228 h 306"/>
                            <a:gd name="T4" fmla="*/ 42 w 374"/>
                            <a:gd name="T5" fmla="*/ 306 h 306"/>
                            <a:gd name="T6" fmla="*/ 309 w 374"/>
                            <a:gd name="T7" fmla="*/ 120 h 306"/>
                            <a:gd name="T8" fmla="*/ 374 w 374"/>
                            <a:gd name="T9" fmla="*/ 66 h 306"/>
                            <a:gd name="T10" fmla="*/ 315 w 374"/>
                            <a:gd name="T11" fmla="*/ 12 h 306"/>
                            <a:gd name="T12" fmla="*/ 309 w 374"/>
                            <a:gd name="T13" fmla="*/ 0 h 306"/>
                            <a:gd name="T14" fmla="*/ 250 w 374"/>
                            <a:gd name="T15" fmla="*/ 48 h 306"/>
                            <a:gd name="T16" fmla="*/ 0 w 374"/>
                            <a:gd name="T17" fmla="*/ 2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06">
                              <a:moveTo>
                                <a:pt x="0" y="222"/>
                              </a:moveTo>
                              <a:cubicBezTo>
                                <a:pt x="0" y="222"/>
                                <a:pt x="0" y="222"/>
                                <a:pt x="0" y="228"/>
                              </a:cubicBezTo>
                              <a:cubicBezTo>
                                <a:pt x="24" y="252"/>
                                <a:pt x="36" y="276"/>
                                <a:pt x="42" y="306"/>
                              </a:cubicBezTo>
                              <a:cubicBezTo>
                                <a:pt x="137" y="252"/>
                                <a:pt x="226" y="192"/>
                                <a:pt x="309" y="120"/>
                              </a:cubicBezTo>
                              <a:cubicBezTo>
                                <a:pt x="333" y="102"/>
                                <a:pt x="350" y="84"/>
                                <a:pt x="374" y="66"/>
                              </a:cubicBezTo>
                              <a:cubicBezTo>
                                <a:pt x="350" y="54"/>
                                <a:pt x="333" y="36"/>
                                <a:pt x="315" y="12"/>
                              </a:cubicBezTo>
                              <a:cubicBezTo>
                                <a:pt x="315" y="6"/>
                                <a:pt x="309" y="6"/>
                                <a:pt x="309" y="0"/>
                              </a:cubicBezTo>
                              <a:cubicBezTo>
                                <a:pt x="285" y="12"/>
                                <a:pt x="267" y="30"/>
                                <a:pt x="250" y="48"/>
                              </a:cubicBezTo>
                              <a:cubicBezTo>
                                <a:pt x="172" y="114"/>
                                <a:pt x="84" y="168"/>
                                <a:pt x="0" y="2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91" name="Freeform 11">
                          <a:extLst>
                            <a:ext uri="{FF2B5EF4-FFF2-40B4-BE49-F238E27FC236}">
                              <a16:creationId xmlns:a16="http://schemas.microsoft.com/office/drawing/2014/main" id="{D3138CFF-7DC9-49F9-B7E7-C3BB0E79DA5A}"/>
                            </a:ext>
                          </a:extLst>
                        </p:cNvPr>
                        <p:cNvSpPr>
                          <a:spLocks/>
                        </p:cNvSpPr>
                        <p:nvPr/>
                      </p:nvSpPr>
                      <p:spPr bwMode="auto">
                        <a:xfrm>
                          <a:off x="968375" y="6280579"/>
                          <a:ext cx="214314" cy="165100"/>
                        </a:xfrm>
                        <a:custGeom>
                          <a:avLst/>
                          <a:gdLst>
                            <a:gd name="T0" fmla="*/ 36 w 428"/>
                            <a:gd name="T1" fmla="*/ 0 h 328"/>
                            <a:gd name="T2" fmla="*/ 0 w 428"/>
                            <a:gd name="T3" fmla="*/ 89 h 328"/>
                            <a:gd name="T4" fmla="*/ 321 w 428"/>
                            <a:gd name="T5" fmla="*/ 293 h 328"/>
                            <a:gd name="T6" fmla="*/ 363 w 428"/>
                            <a:gd name="T7" fmla="*/ 328 h 328"/>
                            <a:gd name="T8" fmla="*/ 416 w 428"/>
                            <a:gd name="T9" fmla="*/ 263 h 328"/>
                            <a:gd name="T10" fmla="*/ 428 w 428"/>
                            <a:gd name="T11" fmla="*/ 257 h 328"/>
                            <a:gd name="T12" fmla="*/ 381 w 428"/>
                            <a:gd name="T13" fmla="*/ 221 h 328"/>
                            <a:gd name="T14" fmla="*/ 36 w 428"/>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328">
                              <a:moveTo>
                                <a:pt x="36" y="0"/>
                              </a:moveTo>
                              <a:cubicBezTo>
                                <a:pt x="30" y="36"/>
                                <a:pt x="18" y="66"/>
                                <a:pt x="0" y="89"/>
                              </a:cubicBezTo>
                              <a:cubicBezTo>
                                <a:pt x="113" y="149"/>
                                <a:pt x="226" y="215"/>
                                <a:pt x="321" y="293"/>
                              </a:cubicBezTo>
                              <a:cubicBezTo>
                                <a:pt x="339" y="305"/>
                                <a:pt x="351" y="317"/>
                                <a:pt x="363" y="328"/>
                              </a:cubicBezTo>
                              <a:cubicBezTo>
                                <a:pt x="375" y="305"/>
                                <a:pt x="393" y="281"/>
                                <a:pt x="416" y="263"/>
                              </a:cubicBezTo>
                              <a:cubicBezTo>
                                <a:pt x="422" y="263"/>
                                <a:pt x="422" y="257"/>
                                <a:pt x="428" y="257"/>
                              </a:cubicBezTo>
                              <a:cubicBezTo>
                                <a:pt x="410" y="245"/>
                                <a:pt x="398" y="233"/>
                                <a:pt x="381" y="221"/>
                              </a:cubicBezTo>
                              <a:cubicBezTo>
                                <a:pt x="274" y="137"/>
                                <a:pt x="161" y="6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92" name="Freeform 12">
                          <a:extLst>
                            <a:ext uri="{FF2B5EF4-FFF2-40B4-BE49-F238E27FC236}">
                              <a16:creationId xmlns:a16="http://schemas.microsoft.com/office/drawing/2014/main" id="{AB4AB960-70D4-44F8-AABC-56DE212A995D}"/>
                            </a:ext>
                          </a:extLst>
                        </p:cNvPr>
                        <p:cNvSpPr>
                          <a:spLocks/>
                        </p:cNvSpPr>
                        <p:nvPr/>
                      </p:nvSpPr>
                      <p:spPr bwMode="auto">
                        <a:xfrm>
                          <a:off x="838200" y="6369480"/>
                          <a:ext cx="68263" cy="273049"/>
                        </a:xfrm>
                        <a:custGeom>
                          <a:avLst/>
                          <a:gdLst>
                            <a:gd name="T0" fmla="*/ 100 w 135"/>
                            <a:gd name="T1" fmla="*/ 12 h 550"/>
                            <a:gd name="T2" fmla="*/ 83 w 135"/>
                            <a:gd name="T3" fmla="*/ 12 h 550"/>
                            <a:gd name="T4" fmla="*/ 6 w 135"/>
                            <a:gd name="T5" fmla="*/ 0 h 550"/>
                            <a:gd name="T6" fmla="*/ 0 w 135"/>
                            <a:gd name="T7" fmla="*/ 142 h 550"/>
                            <a:gd name="T8" fmla="*/ 41 w 135"/>
                            <a:gd name="T9" fmla="*/ 550 h 550"/>
                            <a:gd name="T10" fmla="*/ 135 w 135"/>
                            <a:gd name="T11" fmla="*/ 526 h 550"/>
                            <a:gd name="T12" fmla="*/ 94 w 135"/>
                            <a:gd name="T13" fmla="*/ 142 h 550"/>
                            <a:gd name="T14" fmla="*/ 100 w 135"/>
                            <a:gd name="T15" fmla="*/ 12 h 5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550">
                              <a:moveTo>
                                <a:pt x="100" y="12"/>
                              </a:moveTo>
                              <a:cubicBezTo>
                                <a:pt x="94" y="12"/>
                                <a:pt x="88" y="12"/>
                                <a:pt x="83" y="12"/>
                              </a:cubicBezTo>
                              <a:cubicBezTo>
                                <a:pt x="53" y="12"/>
                                <a:pt x="30" y="6"/>
                                <a:pt x="6" y="0"/>
                              </a:cubicBezTo>
                              <a:cubicBezTo>
                                <a:pt x="0" y="48"/>
                                <a:pt x="0" y="95"/>
                                <a:pt x="0" y="142"/>
                              </a:cubicBezTo>
                              <a:cubicBezTo>
                                <a:pt x="0" y="278"/>
                                <a:pt x="12" y="420"/>
                                <a:pt x="41" y="550"/>
                              </a:cubicBezTo>
                              <a:cubicBezTo>
                                <a:pt x="71" y="538"/>
                                <a:pt x="100" y="526"/>
                                <a:pt x="135" y="526"/>
                              </a:cubicBezTo>
                              <a:cubicBezTo>
                                <a:pt x="106" y="402"/>
                                <a:pt x="94" y="272"/>
                                <a:pt x="94" y="142"/>
                              </a:cubicBezTo>
                              <a:cubicBezTo>
                                <a:pt x="94" y="101"/>
                                <a:pt x="94" y="54"/>
                                <a:pt x="10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93" name="Freeform 13">
                          <a:extLst>
                            <a:ext uri="{FF2B5EF4-FFF2-40B4-BE49-F238E27FC236}">
                              <a16:creationId xmlns:a16="http://schemas.microsoft.com/office/drawing/2014/main" id="{4828F481-D4B6-4ACB-A384-7B51E47B2B7F}"/>
                            </a:ext>
                          </a:extLst>
                        </p:cNvPr>
                        <p:cNvSpPr>
                          <a:spLocks/>
                        </p:cNvSpPr>
                        <p:nvPr/>
                      </p:nvSpPr>
                      <p:spPr bwMode="auto">
                        <a:xfrm>
                          <a:off x="841375" y="6679044"/>
                          <a:ext cx="146049" cy="130175"/>
                        </a:xfrm>
                        <a:custGeom>
                          <a:avLst/>
                          <a:gdLst>
                            <a:gd name="T0" fmla="*/ 251 w 292"/>
                            <a:gd name="T1" fmla="*/ 47 h 261"/>
                            <a:gd name="T2" fmla="*/ 143 w 292"/>
                            <a:gd name="T3" fmla="*/ 0 h 261"/>
                            <a:gd name="T4" fmla="*/ 66 w 292"/>
                            <a:gd name="T5" fmla="*/ 23 h 261"/>
                            <a:gd name="T6" fmla="*/ 42 w 292"/>
                            <a:gd name="T7" fmla="*/ 207 h 261"/>
                            <a:gd name="T8" fmla="*/ 143 w 292"/>
                            <a:gd name="T9" fmla="*/ 261 h 261"/>
                            <a:gd name="T10" fmla="*/ 227 w 292"/>
                            <a:gd name="T11" fmla="*/ 231 h 261"/>
                            <a:gd name="T12" fmla="*/ 251 w 292"/>
                            <a:gd name="T13" fmla="*/ 47 h 261"/>
                          </a:gdLst>
                          <a:ahLst/>
                          <a:cxnLst>
                            <a:cxn ang="0">
                              <a:pos x="T0" y="T1"/>
                            </a:cxn>
                            <a:cxn ang="0">
                              <a:pos x="T2" y="T3"/>
                            </a:cxn>
                            <a:cxn ang="0">
                              <a:pos x="T4" y="T5"/>
                            </a:cxn>
                            <a:cxn ang="0">
                              <a:pos x="T6" y="T7"/>
                            </a:cxn>
                            <a:cxn ang="0">
                              <a:pos x="T8" y="T9"/>
                            </a:cxn>
                            <a:cxn ang="0">
                              <a:pos x="T10" y="T11"/>
                            </a:cxn>
                            <a:cxn ang="0">
                              <a:pos x="T12" y="T13"/>
                            </a:cxn>
                          </a:cxnLst>
                          <a:rect l="0" t="0" r="r" b="b"/>
                          <a:pathLst>
                            <a:path w="292" h="261">
                              <a:moveTo>
                                <a:pt x="251" y="47"/>
                              </a:moveTo>
                              <a:cubicBezTo>
                                <a:pt x="221" y="17"/>
                                <a:pt x="185" y="0"/>
                                <a:pt x="143" y="0"/>
                              </a:cubicBezTo>
                              <a:cubicBezTo>
                                <a:pt x="119" y="0"/>
                                <a:pt x="89" y="6"/>
                                <a:pt x="66" y="23"/>
                              </a:cubicBezTo>
                              <a:cubicBezTo>
                                <a:pt x="6" y="71"/>
                                <a:pt x="0" y="154"/>
                                <a:pt x="42" y="207"/>
                              </a:cubicBezTo>
                              <a:cubicBezTo>
                                <a:pt x="66" y="243"/>
                                <a:pt x="107" y="261"/>
                                <a:pt x="143" y="261"/>
                              </a:cubicBezTo>
                              <a:cubicBezTo>
                                <a:pt x="173" y="261"/>
                                <a:pt x="203" y="249"/>
                                <a:pt x="227" y="231"/>
                              </a:cubicBezTo>
                              <a:cubicBezTo>
                                <a:pt x="281" y="190"/>
                                <a:pt x="292" y="106"/>
                                <a:pt x="25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94" name="Freeform 14">
                          <a:extLst>
                            <a:ext uri="{FF2B5EF4-FFF2-40B4-BE49-F238E27FC236}">
                              <a16:creationId xmlns:a16="http://schemas.microsoft.com/office/drawing/2014/main" id="{0DF24B42-2F4A-4C34-8A41-992195CD4DD8}"/>
                            </a:ext>
                          </a:extLst>
                        </p:cNvPr>
                        <p:cNvSpPr>
                          <a:spLocks/>
                        </p:cNvSpPr>
                        <p:nvPr/>
                      </p:nvSpPr>
                      <p:spPr bwMode="auto">
                        <a:xfrm>
                          <a:off x="1176338" y="6436158"/>
                          <a:ext cx="146049" cy="130175"/>
                        </a:xfrm>
                        <a:custGeom>
                          <a:avLst/>
                          <a:gdLst>
                            <a:gd name="T0" fmla="*/ 250 w 292"/>
                            <a:gd name="T1" fmla="*/ 54 h 262"/>
                            <a:gd name="T2" fmla="*/ 143 w 292"/>
                            <a:gd name="T3" fmla="*/ 0 h 262"/>
                            <a:gd name="T4" fmla="*/ 65 w 292"/>
                            <a:gd name="T5" fmla="*/ 30 h 262"/>
                            <a:gd name="T6" fmla="*/ 41 w 292"/>
                            <a:gd name="T7" fmla="*/ 214 h 262"/>
                            <a:gd name="T8" fmla="*/ 143 w 292"/>
                            <a:gd name="T9" fmla="*/ 262 h 262"/>
                            <a:gd name="T10" fmla="*/ 227 w 292"/>
                            <a:gd name="T11" fmla="*/ 238 h 262"/>
                            <a:gd name="T12" fmla="*/ 250 w 292"/>
                            <a:gd name="T13" fmla="*/ 54 h 262"/>
                          </a:gdLst>
                          <a:ahLst/>
                          <a:cxnLst>
                            <a:cxn ang="0">
                              <a:pos x="T0" y="T1"/>
                            </a:cxn>
                            <a:cxn ang="0">
                              <a:pos x="T2" y="T3"/>
                            </a:cxn>
                            <a:cxn ang="0">
                              <a:pos x="T4" y="T5"/>
                            </a:cxn>
                            <a:cxn ang="0">
                              <a:pos x="T6" y="T7"/>
                            </a:cxn>
                            <a:cxn ang="0">
                              <a:pos x="T8" y="T9"/>
                            </a:cxn>
                            <a:cxn ang="0">
                              <a:pos x="T10" y="T11"/>
                            </a:cxn>
                            <a:cxn ang="0">
                              <a:pos x="T12" y="T13"/>
                            </a:cxn>
                          </a:cxnLst>
                          <a:rect l="0" t="0" r="r" b="b"/>
                          <a:pathLst>
                            <a:path w="292" h="262">
                              <a:moveTo>
                                <a:pt x="250" y="54"/>
                              </a:moveTo>
                              <a:cubicBezTo>
                                <a:pt x="221" y="18"/>
                                <a:pt x="185" y="0"/>
                                <a:pt x="143" y="0"/>
                              </a:cubicBezTo>
                              <a:cubicBezTo>
                                <a:pt x="119" y="0"/>
                                <a:pt x="89" y="12"/>
                                <a:pt x="65" y="30"/>
                              </a:cubicBezTo>
                              <a:cubicBezTo>
                                <a:pt x="6" y="72"/>
                                <a:pt x="0" y="155"/>
                                <a:pt x="41" y="214"/>
                              </a:cubicBezTo>
                              <a:cubicBezTo>
                                <a:pt x="65" y="244"/>
                                <a:pt x="107" y="262"/>
                                <a:pt x="143" y="262"/>
                              </a:cubicBezTo>
                              <a:cubicBezTo>
                                <a:pt x="173" y="262"/>
                                <a:pt x="203" y="256"/>
                                <a:pt x="227" y="238"/>
                              </a:cubicBezTo>
                              <a:cubicBezTo>
                                <a:pt x="280" y="190"/>
                                <a:pt x="292" y="107"/>
                                <a:pt x="25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95" name="Freeform 15">
                          <a:extLst>
                            <a:ext uri="{FF2B5EF4-FFF2-40B4-BE49-F238E27FC236}">
                              <a16:creationId xmlns:a16="http://schemas.microsoft.com/office/drawing/2014/main" id="{3AF94587-0151-4A69-976A-BFC7E43300A2}"/>
                            </a:ext>
                          </a:extLst>
                        </p:cNvPr>
                        <p:cNvSpPr>
                          <a:spLocks/>
                        </p:cNvSpPr>
                        <p:nvPr/>
                      </p:nvSpPr>
                      <p:spPr bwMode="auto">
                        <a:xfrm>
                          <a:off x="804862" y="6198031"/>
                          <a:ext cx="149224" cy="128588"/>
                        </a:xfrm>
                        <a:custGeom>
                          <a:avLst/>
                          <a:gdLst>
                            <a:gd name="T0" fmla="*/ 148 w 297"/>
                            <a:gd name="T1" fmla="*/ 257 h 257"/>
                            <a:gd name="T2" fmla="*/ 232 w 297"/>
                            <a:gd name="T3" fmla="*/ 234 h 257"/>
                            <a:gd name="T4" fmla="*/ 249 w 297"/>
                            <a:gd name="T5" fmla="*/ 53 h 257"/>
                            <a:gd name="T6" fmla="*/ 148 w 297"/>
                            <a:gd name="T7" fmla="*/ 0 h 257"/>
                            <a:gd name="T8" fmla="*/ 71 w 297"/>
                            <a:gd name="T9" fmla="*/ 29 h 257"/>
                            <a:gd name="T10" fmla="*/ 47 w 297"/>
                            <a:gd name="T11" fmla="*/ 210 h 257"/>
                            <a:gd name="T12" fmla="*/ 148 w 297"/>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297" h="257">
                              <a:moveTo>
                                <a:pt x="148" y="257"/>
                              </a:moveTo>
                              <a:cubicBezTo>
                                <a:pt x="178" y="257"/>
                                <a:pt x="208" y="251"/>
                                <a:pt x="232" y="234"/>
                              </a:cubicBezTo>
                              <a:cubicBezTo>
                                <a:pt x="285" y="187"/>
                                <a:pt x="297" y="105"/>
                                <a:pt x="249" y="53"/>
                              </a:cubicBezTo>
                              <a:cubicBezTo>
                                <a:pt x="226" y="18"/>
                                <a:pt x="190" y="0"/>
                                <a:pt x="148" y="0"/>
                              </a:cubicBezTo>
                              <a:cubicBezTo>
                                <a:pt x="119" y="0"/>
                                <a:pt x="95" y="12"/>
                                <a:pt x="71" y="29"/>
                              </a:cubicBezTo>
                              <a:cubicBezTo>
                                <a:pt x="12" y="70"/>
                                <a:pt x="0" y="152"/>
                                <a:pt x="47" y="210"/>
                              </a:cubicBezTo>
                              <a:cubicBezTo>
                                <a:pt x="71" y="239"/>
                                <a:pt x="107" y="257"/>
                                <a:pt x="14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grpSp>
                  <p:sp>
                    <p:nvSpPr>
                      <p:cNvPr id="87" name="Freeform 5">
                        <a:extLst>
                          <a:ext uri="{FF2B5EF4-FFF2-40B4-BE49-F238E27FC236}">
                            <a16:creationId xmlns:a16="http://schemas.microsoft.com/office/drawing/2014/main" id="{CDE18931-98AB-4137-9E2A-983A45C2331F}"/>
                          </a:ext>
                        </a:extLst>
                      </p:cNvPr>
                      <p:cNvSpPr>
                        <a:spLocks noEditPoints="1"/>
                      </p:cNvSpPr>
                      <p:nvPr/>
                    </p:nvSpPr>
                    <p:spPr bwMode="auto">
                      <a:xfrm>
                        <a:off x="11032340" y="5999591"/>
                        <a:ext cx="651968" cy="515509"/>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6141" tIns="43069" rIns="86141" bIns="43069" numCol="1" anchor="t" anchorCtr="0" compatLnSpc="1">
                        <a:prstTxWarp prst="textNoShape">
                          <a:avLst/>
                        </a:prstTxWarp>
                      </a:bodyPr>
                      <a:lstStyle/>
                      <a:p>
                        <a:pPr defTabSz="878527"/>
                        <a:endParaRPr lang="en-US" sz="294" kern="0" dirty="0">
                          <a:solidFill>
                            <a:srgbClr val="FFFFFF"/>
                          </a:solidFill>
                        </a:endParaRPr>
                      </a:p>
                    </p:txBody>
                  </p:sp>
                  <p:sp>
                    <p:nvSpPr>
                      <p:cNvPr id="88" name="Can 125">
                        <a:extLst>
                          <a:ext uri="{FF2B5EF4-FFF2-40B4-BE49-F238E27FC236}">
                            <a16:creationId xmlns:a16="http://schemas.microsoft.com/office/drawing/2014/main" id="{F3726190-CA3D-4C69-B7C8-CA3E1AC9AA04}"/>
                          </a:ext>
                        </a:extLst>
                      </p:cNvPr>
                      <p:cNvSpPr/>
                      <p:nvPr/>
                    </p:nvSpPr>
                    <p:spPr>
                      <a:xfrm>
                        <a:off x="6593590" y="5928687"/>
                        <a:ext cx="528404" cy="582838"/>
                      </a:xfrm>
                      <a:prstGeom prst="can">
                        <a:avLst/>
                      </a:prstGeom>
                      <a:solidFill>
                        <a:schemeClr val="tx1"/>
                      </a:solidFill>
                      <a:ln w="19050" cap="flat" cmpd="sng" algn="ctr">
                        <a:solidFill>
                          <a:schemeClr val="bg1">
                            <a:lumMod val="95000"/>
                          </a:schemeClr>
                        </a:solidFill>
                        <a:prstDash val="solid"/>
                        <a:miter lim="800000"/>
                      </a:ln>
                      <a:effectLst/>
                    </p:spPr>
                    <p:txBody>
                      <a:bodyPr rtlCol="0" anchor="ctr"/>
                      <a:lstStyle/>
                      <a:p>
                        <a:pPr algn="ctr" defTabSz="896042">
                          <a:lnSpc>
                            <a:spcPct val="90000"/>
                          </a:lnSpc>
                          <a:defRPr/>
                        </a:pPr>
                        <a:endParaRPr lang="en-US" sz="294" kern="0" dirty="0">
                          <a:gradFill>
                            <a:gsLst>
                              <a:gs pos="93162">
                                <a:srgbClr val="505050">
                                  <a:lumMod val="50000"/>
                                </a:srgbClr>
                              </a:gs>
                              <a:gs pos="68000">
                                <a:srgbClr val="505050">
                                  <a:lumMod val="50000"/>
                                </a:srgbClr>
                              </a:gs>
                            </a:gsLst>
                            <a:lin ang="5400000" scaled="0"/>
                          </a:gradFill>
                          <a:latin typeface="Segoe UI Light" panose="020B0502040204020203" pitchFamily="34" charset="0"/>
                        </a:endParaRPr>
                      </a:p>
                    </p:txBody>
                  </p:sp>
                </p:grpSp>
                <p:pic>
                  <p:nvPicPr>
                    <p:cNvPr id="81" name="Picture 4" descr="http://www.marcolotz.com/wp-content/uploads/2014/05/transparentHadoop.png">
                      <a:extLst>
                        <a:ext uri="{FF2B5EF4-FFF2-40B4-BE49-F238E27FC236}">
                          <a16:creationId xmlns:a16="http://schemas.microsoft.com/office/drawing/2014/main" id="{A043B466-A37C-4862-ADE6-B429046F8844}"/>
                        </a:ext>
                      </a:extLst>
                    </p:cNvPr>
                    <p:cNvPicPr>
                      <a:picLocks noChangeAspect="1" noChangeArrowheads="1"/>
                    </p:cNvPicPr>
                    <p:nvPr/>
                  </p:nvPicPr>
                  <p:blipFill rotWithShape="1">
                    <a:blip r:embed="rId16" cstate="print">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9360620" y="5785894"/>
                      <a:ext cx="972418" cy="74583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73" name="Picture 2" descr="http://img.schieb.de/wp-content/uploads/2013/02/office-365-logo.jpg">
                  <a:extLst>
                    <a:ext uri="{FF2B5EF4-FFF2-40B4-BE49-F238E27FC236}">
                      <a16:creationId xmlns:a16="http://schemas.microsoft.com/office/drawing/2014/main" id="{5C6DC79E-05DF-4807-A292-A91E7E3BF10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74214" y="1170703"/>
                  <a:ext cx="4812443" cy="109553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69" name="Picture 68">
              <a:extLst>
                <a:ext uri="{FF2B5EF4-FFF2-40B4-BE49-F238E27FC236}">
                  <a16:creationId xmlns:a16="http://schemas.microsoft.com/office/drawing/2014/main" id="{25FD5C7F-6D74-4AC7-B003-4E1D1A25A9DE}"/>
                </a:ext>
              </a:extLst>
            </p:cNvPr>
            <p:cNvPicPr>
              <a:picLocks noChangeAspect="1"/>
            </p:cNvPicPr>
            <p:nvPr/>
          </p:nvPicPr>
          <p:blipFill>
            <a:blip r:embed="rId18"/>
            <a:stretch>
              <a:fillRect/>
            </a:stretch>
          </p:blipFill>
          <p:spPr>
            <a:xfrm>
              <a:off x="10927380" y="3774530"/>
              <a:ext cx="842933" cy="529988"/>
            </a:xfrm>
            <a:prstGeom prst="rect">
              <a:avLst/>
            </a:prstGeom>
          </p:spPr>
        </p:pic>
      </p:grpSp>
      <p:pic>
        <p:nvPicPr>
          <p:cNvPr id="98" name="Picture 97">
            <a:extLst>
              <a:ext uri="{FF2B5EF4-FFF2-40B4-BE49-F238E27FC236}">
                <a16:creationId xmlns:a16="http://schemas.microsoft.com/office/drawing/2014/main" id="{440C109C-D290-4533-8FD8-62E97F6174F5}"/>
              </a:ext>
            </a:extLst>
          </p:cNvPr>
          <p:cNvPicPr>
            <a:picLocks noChangeAspect="1"/>
          </p:cNvPicPr>
          <p:nvPr/>
        </p:nvPicPr>
        <p:blipFill>
          <a:blip r:embed="rId19"/>
          <a:stretch>
            <a:fillRect/>
          </a:stretch>
        </p:blipFill>
        <p:spPr>
          <a:xfrm>
            <a:off x="934871" y="2417649"/>
            <a:ext cx="1750613" cy="2428224"/>
          </a:xfrm>
          <a:prstGeom prst="rect">
            <a:avLst/>
          </a:prstGeom>
        </p:spPr>
      </p:pic>
      <p:sp>
        <p:nvSpPr>
          <p:cNvPr id="101" name="Oval 100">
            <a:extLst>
              <a:ext uri="{FF2B5EF4-FFF2-40B4-BE49-F238E27FC236}">
                <a16:creationId xmlns:a16="http://schemas.microsoft.com/office/drawing/2014/main" id="{80485E17-571D-4B3E-ABE8-74F2B295E7C9}"/>
              </a:ext>
            </a:extLst>
          </p:cNvPr>
          <p:cNvSpPr/>
          <p:nvPr/>
        </p:nvSpPr>
        <p:spPr bwMode="auto">
          <a:xfrm>
            <a:off x="2251416" y="2824818"/>
            <a:ext cx="355668" cy="118589"/>
          </a:xfrm>
          <a:prstGeom prst="ellipse">
            <a:avLst/>
          </a:prstGeom>
          <a:noFill/>
          <a:ln w="15875">
            <a:solidFill>
              <a:srgbClr val="A8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329459" indent="-329459" algn="ctr" defTabSz="895923" fontAlgn="base">
              <a:lnSpc>
                <a:spcPct val="90000"/>
              </a:lnSpc>
              <a:spcBef>
                <a:spcPct val="0"/>
              </a:spcBef>
              <a:spcAft>
                <a:spcPct val="0"/>
              </a:spcAft>
              <a:buFont typeface="Wingdings 3" panose="05040102010807070707" pitchFamily="18" charset="2"/>
              <a:buChar char="Æ"/>
            </a:pPr>
            <a:endParaRPr lang="en-US" sz="1922" b="1" kern="0" dirty="0">
              <a:solidFill>
                <a:srgbClr val="FFFFFF"/>
              </a:solidFill>
              <a:latin typeface="Segoe UI Light"/>
              <a:ea typeface="Segoe UI" pitchFamily="34" charset="0"/>
              <a:cs typeface="Segoe UI" pitchFamily="34" charset="0"/>
            </a:endParaRPr>
          </a:p>
        </p:txBody>
      </p:sp>
      <p:sp>
        <p:nvSpPr>
          <p:cNvPr id="103" name="Title 1">
            <a:extLst>
              <a:ext uri="{FF2B5EF4-FFF2-40B4-BE49-F238E27FC236}">
                <a16:creationId xmlns:a16="http://schemas.microsoft.com/office/drawing/2014/main" id="{664B0F17-FF23-4395-80E0-AD97B6B392BE}"/>
              </a:ext>
            </a:extLst>
          </p:cNvPr>
          <p:cNvSpPr txBox="1">
            <a:spLocks/>
          </p:cNvSpPr>
          <p:nvPr/>
        </p:nvSpPr>
        <p:spPr>
          <a:xfrm>
            <a:off x="838200" y="365125"/>
            <a:ext cx="10515600" cy="619613"/>
          </a:xfrm>
          <a:prstGeom prst="rect">
            <a:avLst/>
          </a:prstGeom>
          <a:solidFill>
            <a:schemeClr val="accent4">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b="1" dirty="0"/>
              <a:t>          What is Power BI ?</a:t>
            </a:r>
          </a:p>
        </p:txBody>
      </p:sp>
      <p:pic>
        <p:nvPicPr>
          <p:cNvPr id="105" name="Picture 104">
            <a:extLst>
              <a:ext uri="{FF2B5EF4-FFF2-40B4-BE49-F238E27FC236}">
                <a16:creationId xmlns:a16="http://schemas.microsoft.com/office/drawing/2014/main" id="{B3A7D5FC-3D26-4EE6-AA3E-0785E813487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38200" y="365124"/>
            <a:ext cx="844061" cy="619613"/>
          </a:xfrm>
          <a:prstGeom prst="rect">
            <a:avLst/>
          </a:prstGeom>
          <a:solidFill>
            <a:schemeClr val="accent4">
              <a:lumMod val="60000"/>
              <a:lumOff val="40000"/>
            </a:schemeClr>
          </a:solidFill>
        </p:spPr>
      </p:pic>
    </p:spTree>
    <p:extLst>
      <p:ext uri="{BB962C8B-B14F-4D97-AF65-F5344CB8AC3E}">
        <p14:creationId xmlns:p14="http://schemas.microsoft.com/office/powerpoint/2010/main" val="281716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2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100000" fill="hold" nodeType="withEffect">
                                  <p:stCondLst>
                                    <p:cond delay="200"/>
                                  </p:stCondLst>
                                  <p:childTnLst>
                                    <p:animMotion origin="layout" path="M -1.45833E-6 -4.81481E-6 L -1.45833E-6 0.04167 " pathEditMode="relative" rAng="0" ptsTypes="AA">
                                      <p:cBhvr>
                                        <p:cTn id="24" dur="500" spd="-100000" fill="hold"/>
                                        <p:tgtEl>
                                          <p:spTgt spid="31"/>
                                        </p:tgtEl>
                                        <p:attrNameLst>
                                          <p:attrName>ppt_x</p:attrName>
                                          <p:attrName>ppt_y</p:attrName>
                                        </p:attrNameLst>
                                      </p:cBhvr>
                                      <p:rCtr x="0" y="2083"/>
                                    </p:animMotion>
                                  </p:childTnLst>
                                </p:cTn>
                              </p:par>
                              <p:par>
                                <p:cTn id="25" presetID="10" presetClass="entr" presetSubtype="0" fill="hold" nodeType="withEffect">
                                  <p:stCondLst>
                                    <p:cond delay="4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42" presetClass="path" presetSubtype="0" decel="100000" fill="hold" nodeType="withEffect">
                                  <p:stCondLst>
                                    <p:cond delay="400"/>
                                  </p:stCondLst>
                                  <p:childTnLst>
                                    <p:animMotion origin="layout" path="M 4.58333E-6 -4.81481E-6 L 4.58333E-6 0.04167 " pathEditMode="relative" rAng="0" ptsTypes="AA">
                                      <p:cBhvr>
                                        <p:cTn id="29" dur="500" spd="-100000" fill="hold"/>
                                        <p:tgtEl>
                                          <p:spTgt spid="43"/>
                                        </p:tgtEl>
                                        <p:attrNameLst>
                                          <p:attrName>ppt_x</p:attrName>
                                          <p:attrName>ppt_y</p:attrName>
                                        </p:attrNameLst>
                                      </p:cBhvr>
                                      <p:rCtr x="0" y="2083"/>
                                    </p:animMotion>
                                  </p:childTnLst>
                                </p:cTn>
                              </p:par>
                              <p:par>
                                <p:cTn id="30" presetID="10" presetClass="entr" presetSubtype="0" fill="hold" nodeType="withEffect">
                                  <p:stCondLst>
                                    <p:cond delay="6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42" presetClass="path" presetSubtype="0" decel="100000" fill="hold" nodeType="withEffect">
                                  <p:stCondLst>
                                    <p:cond delay="600"/>
                                  </p:stCondLst>
                                  <p:childTnLst>
                                    <p:animMotion origin="layout" path="M 3.33333E-6 -4.81481E-6 L 3.33333E-6 0.04167 " pathEditMode="relative" rAng="0" ptsTypes="AA">
                                      <p:cBhvr>
                                        <p:cTn id="34" dur="500" spd="-100000" fill="hold"/>
                                        <p:tgtEl>
                                          <p:spTgt spid="38"/>
                                        </p:tgtEl>
                                        <p:attrNameLst>
                                          <p:attrName>ppt_x</p:attrName>
                                          <p:attrName>ppt_y</p:attrName>
                                        </p:attrNameLst>
                                      </p:cBhvr>
                                      <p:rCtr x="0" y="2083"/>
                                    </p:animMotion>
                                  </p:childTnLst>
                                </p:cTn>
                              </p:par>
                              <p:par>
                                <p:cTn id="35" presetID="10" presetClass="entr" presetSubtype="0" fill="hold" nodeType="withEffect">
                                  <p:stCondLst>
                                    <p:cond delay="80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42" presetClass="path" presetSubtype="0" decel="100000" fill="hold" nodeType="withEffect">
                                  <p:stCondLst>
                                    <p:cond delay="800"/>
                                  </p:stCondLst>
                                  <p:childTnLst>
                                    <p:animMotion origin="layout" path="M 4.375E-6 -4.81481E-6 L 4.375E-6 0.04167 " pathEditMode="relative" rAng="0" ptsTypes="AA">
                                      <p:cBhvr>
                                        <p:cTn id="39" dur="500" spd="-100000" fill="hold"/>
                                        <p:tgtEl>
                                          <p:spTgt spid="66"/>
                                        </p:tgtEl>
                                        <p:attrNameLst>
                                          <p:attrName>ppt_x</p:attrName>
                                          <p:attrName>ppt_y</p:attrName>
                                        </p:attrNameLst>
                                      </p:cBhvr>
                                      <p:rCtr x="0" y="2083"/>
                                    </p:animMotion>
                                  </p:childTnLst>
                                </p:cTn>
                              </p:par>
                            </p:childTnLst>
                          </p:cTn>
                        </p:par>
                        <p:par>
                          <p:cTn id="40" fill="hold">
                            <p:stCondLst>
                              <p:cond delay="1300"/>
                            </p:stCondLst>
                            <p:childTnLst>
                              <p:par>
                                <p:cTn id="41" presetID="16" presetClass="entr" presetSubtype="37"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outVertical)">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2888231" y="1723307"/>
            <a:ext cx="6093590" cy="3824508"/>
            <a:chOff x="2945682" y="1482614"/>
            <a:chExt cx="6216660" cy="3953124"/>
          </a:xfrm>
        </p:grpSpPr>
        <p:sp>
          <p:nvSpPr>
            <p:cNvPr id="191" name="Freeform: Shape 190"/>
            <p:cNvSpPr/>
            <p:nvPr/>
          </p:nvSpPr>
          <p:spPr bwMode="auto">
            <a:xfrm>
              <a:off x="2945682" y="1482614"/>
              <a:ext cx="6216660" cy="3953124"/>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noFill/>
            <a:ln w="12700">
              <a:solidFill>
                <a:schemeClr val="tx1">
                  <a:lumMod val="60000"/>
                  <a:lumOff val="4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896214">
                <a:defRPr/>
              </a:pPr>
              <a:endParaRPr lang="en-US" sz="1371"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50" name="Freeform 21"/>
            <p:cNvSpPr>
              <a:spLocks/>
            </p:cNvSpPr>
            <p:nvPr/>
          </p:nvSpPr>
          <p:spPr bwMode="auto">
            <a:xfrm>
              <a:off x="3255035" y="1720634"/>
              <a:ext cx="5597953" cy="341397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noFill/>
            <a:ln w="19050"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a:endParaRPr>
            </a:p>
          </p:txBody>
        </p:sp>
      </p:grpSp>
      <p:sp>
        <p:nvSpPr>
          <p:cNvPr id="98" name="Rectangle 97"/>
          <p:cNvSpPr/>
          <p:nvPr/>
        </p:nvSpPr>
        <p:spPr bwMode="auto">
          <a:xfrm>
            <a:off x="4618783" y="4860260"/>
            <a:ext cx="2632489" cy="42418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3920" dirty="0">
                <a:gradFill>
                  <a:gsLst>
                    <a:gs pos="5439">
                      <a:srgbClr val="0078D7"/>
                    </a:gs>
                    <a:gs pos="100000">
                      <a:srgbClr val="0078D7"/>
                    </a:gs>
                  </a:gsLst>
                  <a:lin ang="5400000" scaled="0"/>
                </a:gradFill>
                <a:latin typeface="Segoe UI Semibold" panose="020B0702040204020203" pitchFamily="34" charset="0"/>
                <a:cs typeface="Segoe UI Semibold" panose="020B0702040204020203" pitchFamily="34" charset="0"/>
              </a:rPr>
              <a:t>Power BI</a:t>
            </a:r>
          </a:p>
        </p:txBody>
      </p:sp>
      <p:cxnSp>
        <p:nvCxnSpPr>
          <p:cNvPr id="258" name="Straight Connector 257"/>
          <p:cNvCxnSpPr>
            <a:cxnSpLocks/>
          </p:cNvCxnSpPr>
          <p:nvPr/>
        </p:nvCxnSpPr>
        <p:spPr>
          <a:xfrm>
            <a:off x="9552889" y="3725338"/>
            <a:ext cx="219205" cy="0"/>
          </a:xfrm>
          <a:prstGeom prst="line">
            <a:avLst/>
          </a:prstGeom>
          <a:ln w="19050">
            <a:solidFill>
              <a:schemeClr val="tx1">
                <a:lumMod val="60000"/>
                <a:lumOff val="40000"/>
              </a:schemeClr>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8291" name="Group 8290"/>
          <p:cNvGrpSpPr/>
          <p:nvPr/>
        </p:nvGrpSpPr>
        <p:grpSpPr>
          <a:xfrm>
            <a:off x="4805745" y="4388897"/>
            <a:ext cx="3007917" cy="356033"/>
            <a:chOff x="4901923" y="4436679"/>
            <a:chExt cx="3068668" cy="382322"/>
          </a:xfrm>
        </p:grpSpPr>
        <p:grpSp>
          <p:nvGrpSpPr>
            <p:cNvPr id="20" name="Group 19"/>
            <p:cNvGrpSpPr/>
            <p:nvPr/>
          </p:nvGrpSpPr>
          <p:grpSpPr>
            <a:xfrm>
              <a:off x="4901923" y="4482995"/>
              <a:ext cx="367430" cy="245788"/>
              <a:chOff x="4794597" y="4302647"/>
              <a:chExt cx="435323" cy="291204"/>
            </a:xfrm>
          </p:grpSpPr>
          <p:sp>
            <p:nvSpPr>
              <p:cNvPr id="233" name="Freeform 5"/>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236" name="Freeform 8"/>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237" name="Freeform 9"/>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sp>
          <p:nvSpPr>
            <p:cNvPr id="110" name="TextBox 109"/>
            <p:cNvSpPr txBox="1"/>
            <p:nvPr/>
          </p:nvSpPr>
          <p:spPr>
            <a:xfrm>
              <a:off x="5327359" y="4436679"/>
              <a:ext cx="2643232" cy="382322"/>
            </a:xfrm>
            <a:prstGeom prst="rect">
              <a:avLst/>
            </a:prstGeom>
            <a:noFill/>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Custom Visualizations</a:t>
              </a:r>
            </a:p>
          </p:txBody>
        </p:sp>
      </p:grpSp>
      <p:grpSp>
        <p:nvGrpSpPr>
          <p:cNvPr id="8289" name="Group 8288"/>
          <p:cNvGrpSpPr/>
          <p:nvPr/>
        </p:nvGrpSpPr>
        <p:grpSpPr>
          <a:xfrm>
            <a:off x="4717925" y="3454800"/>
            <a:ext cx="3095737" cy="363851"/>
            <a:chOff x="4812330" y="3434398"/>
            <a:chExt cx="3158261" cy="390717"/>
          </a:xfrm>
        </p:grpSpPr>
        <p:sp>
          <p:nvSpPr>
            <p:cNvPr id="108" name="TextBox 107"/>
            <p:cNvSpPr txBox="1"/>
            <p:nvPr/>
          </p:nvSpPr>
          <p:spPr>
            <a:xfrm>
              <a:off x="5327359" y="3442793"/>
              <a:ext cx="2643232" cy="382322"/>
            </a:xfrm>
            <a:prstGeom prst="rect">
              <a:avLst/>
            </a:prstGeom>
            <a:noFill/>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Live Dashboards</a:t>
              </a:r>
            </a:p>
          </p:txBody>
        </p:sp>
        <p:grpSp>
          <p:nvGrpSpPr>
            <p:cNvPr id="18" name="Group 17"/>
            <p:cNvGrpSpPr/>
            <p:nvPr/>
          </p:nvGrpSpPr>
          <p:grpSpPr>
            <a:xfrm>
              <a:off x="4812330" y="3434398"/>
              <a:ext cx="470407" cy="338942"/>
              <a:chOff x="4740818" y="3281526"/>
              <a:chExt cx="470407" cy="338942"/>
            </a:xfrm>
          </p:grpSpPr>
          <p:sp>
            <p:nvSpPr>
              <p:cNvPr id="8" name="Oval 5"/>
              <p:cNvSpPr>
                <a:spLocks noChangeArrowheads="1"/>
              </p:cNvSpPr>
              <p:nvPr/>
            </p:nvSpPr>
            <p:spPr bwMode="auto">
              <a:xfrm>
                <a:off x="4740818" y="3281526"/>
                <a:ext cx="195124" cy="192024"/>
              </a:xfrm>
              <a:prstGeom prst="ellips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9" name="Freeform 6"/>
              <p:cNvSpPr>
                <a:spLocks/>
              </p:cNvSpPr>
              <p:nvPr/>
            </p:nvSpPr>
            <p:spPr bwMode="auto">
              <a:xfrm>
                <a:off x="4838907" y="3326673"/>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0" name="Line 7"/>
              <p:cNvSpPr>
                <a:spLocks noChangeShapeType="1"/>
              </p:cNvSpPr>
              <p:nvPr/>
            </p:nvSpPr>
            <p:spPr bwMode="auto">
              <a:xfrm>
                <a:off x="4875823" y="3620468"/>
                <a:ext cx="335402"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11" name="Rectangle 8"/>
              <p:cNvSpPr>
                <a:spLocks noChangeArrowheads="1"/>
              </p:cNvSpPr>
              <p:nvPr/>
            </p:nvSpPr>
            <p:spPr bwMode="auto">
              <a:xfrm>
                <a:off x="4883206" y="3497765"/>
                <a:ext cx="48517" cy="82089"/>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2" name="Rectangle 9"/>
              <p:cNvSpPr>
                <a:spLocks noChangeArrowheads="1"/>
              </p:cNvSpPr>
              <p:nvPr/>
            </p:nvSpPr>
            <p:spPr bwMode="auto">
              <a:xfrm>
                <a:off x="4971803" y="3439871"/>
                <a:ext cx="48517" cy="139985"/>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3" name="Rectangle 10"/>
              <p:cNvSpPr>
                <a:spLocks noChangeArrowheads="1"/>
              </p:cNvSpPr>
              <p:nvPr/>
            </p:nvSpPr>
            <p:spPr bwMode="auto">
              <a:xfrm>
                <a:off x="5060400" y="3470978"/>
                <a:ext cx="48517" cy="10887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4" name="Rectangle 11"/>
              <p:cNvSpPr>
                <a:spLocks noChangeArrowheads="1"/>
              </p:cNvSpPr>
              <p:nvPr/>
            </p:nvSpPr>
            <p:spPr bwMode="auto">
              <a:xfrm>
                <a:off x="5148996" y="3399257"/>
                <a:ext cx="48517" cy="18059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24" name="Line 20"/>
              <p:cNvSpPr>
                <a:spLocks noChangeShapeType="1"/>
              </p:cNvSpPr>
              <p:nvPr/>
            </p:nvSpPr>
            <p:spPr bwMode="auto">
              <a:xfrm>
                <a:off x="4807446" y="3452478"/>
                <a:ext cx="0"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grpSp>
      <p:grpSp>
        <p:nvGrpSpPr>
          <p:cNvPr id="8290" name="Group 8289"/>
          <p:cNvGrpSpPr/>
          <p:nvPr/>
        </p:nvGrpSpPr>
        <p:grpSpPr>
          <a:xfrm>
            <a:off x="4751555" y="3901793"/>
            <a:ext cx="3062108" cy="356033"/>
            <a:chOff x="4846638" y="3939736"/>
            <a:chExt cx="3123953" cy="382322"/>
          </a:xfrm>
        </p:grpSpPr>
        <p:sp>
          <p:nvSpPr>
            <p:cNvPr id="141" name="TextBox 140"/>
            <p:cNvSpPr txBox="1"/>
            <p:nvPr/>
          </p:nvSpPr>
          <p:spPr>
            <a:xfrm>
              <a:off x="5327359" y="3939736"/>
              <a:ext cx="2643232" cy="382322"/>
            </a:xfrm>
            <a:prstGeom prst="rect">
              <a:avLst/>
            </a:prstGeom>
            <a:noFill/>
          </p:spPr>
          <p:txBody>
            <a:bodyPr wrap="square" lIns="143407" tIns="89630" rIns="143407" bIns="89630" rtlCol="0">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192">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Natural Language Query</a:t>
              </a:r>
            </a:p>
          </p:txBody>
        </p:sp>
        <p:grpSp>
          <p:nvGrpSpPr>
            <p:cNvPr id="19" name="Group 18"/>
            <p:cNvGrpSpPr/>
            <p:nvPr/>
          </p:nvGrpSpPr>
          <p:grpSpPr>
            <a:xfrm>
              <a:off x="4846638" y="3974764"/>
              <a:ext cx="449420" cy="298388"/>
              <a:chOff x="4740027" y="3825516"/>
              <a:chExt cx="510242" cy="338770"/>
            </a:xfrm>
          </p:grpSpPr>
          <p:sp>
            <p:nvSpPr>
              <p:cNvPr id="234" name="Line 6"/>
              <p:cNvSpPr>
                <a:spLocks noChangeShapeType="1"/>
              </p:cNvSpPr>
              <p:nvPr/>
            </p:nvSpPr>
            <p:spPr bwMode="auto">
              <a:xfrm>
                <a:off x="5014260" y="3825516"/>
                <a:ext cx="0" cy="0"/>
              </a:xfrm>
              <a:prstGeom prst="line">
                <a:avLst/>
              </a:prstGeom>
              <a:solidFill>
                <a:schemeClr val="tx1"/>
              </a:solidFill>
              <a:ln w="15875" cap="flat">
                <a:solidFill>
                  <a:schemeClr val="accent3"/>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235" name="Line 7"/>
              <p:cNvSpPr>
                <a:spLocks noChangeShapeType="1"/>
              </p:cNvSpPr>
              <p:nvPr/>
            </p:nvSpPr>
            <p:spPr bwMode="auto">
              <a:xfrm>
                <a:off x="4882465" y="3825516"/>
                <a:ext cx="0" cy="0"/>
              </a:xfrm>
              <a:prstGeom prst="line">
                <a:avLst/>
              </a:prstGeom>
              <a:solidFill>
                <a:schemeClr val="tx1"/>
              </a:solidFill>
              <a:ln w="15875" cap="flat">
                <a:solidFill>
                  <a:schemeClr val="accent3"/>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22" name="Freeform 19"/>
              <p:cNvSpPr>
                <a:spLocks/>
              </p:cNvSpPr>
              <p:nvPr/>
            </p:nvSpPr>
            <p:spPr bwMode="auto">
              <a:xfrm>
                <a:off x="4740027" y="3833259"/>
                <a:ext cx="303715" cy="229837"/>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25" name="Freeform 21"/>
              <p:cNvSpPr>
                <a:spLocks/>
              </p:cNvSpPr>
              <p:nvPr/>
            </p:nvSpPr>
            <p:spPr bwMode="auto">
              <a:xfrm>
                <a:off x="4948579" y="3926876"/>
                <a:ext cx="301690" cy="237410"/>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solidFill>
                <a:srgbClr val="FFFFFF"/>
              </a:solid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26" name="Freeform 22"/>
              <p:cNvSpPr>
                <a:spLocks/>
              </p:cNvSpPr>
              <p:nvPr/>
            </p:nvSpPr>
            <p:spPr bwMode="auto">
              <a:xfrm>
                <a:off x="4836202" y="3882777"/>
                <a:ext cx="103263" cy="89576"/>
              </a:xfrm>
              <a:custGeom>
                <a:avLst/>
                <a:gdLst>
                  <a:gd name="T0" fmla="*/ 19 w 49"/>
                  <a:gd name="T1" fmla="*/ 0 h 51"/>
                  <a:gd name="T2" fmla="*/ 0 w 49"/>
                  <a:gd name="T3" fmla="*/ 51 h 51"/>
                  <a:gd name="T4" fmla="*/ 11 w 49"/>
                  <a:gd name="T5" fmla="*/ 51 h 51"/>
                  <a:gd name="T6" fmla="*/ 15 w 49"/>
                  <a:gd name="T7" fmla="*/ 39 h 51"/>
                  <a:gd name="T8" fmla="*/ 34 w 49"/>
                  <a:gd name="T9" fmla="*/ 39 h 51"/>
                  <a:gd name="T10" fmla="*/ 38 w 49"/>
                  <a:gd name="T11" fmla="*/ 51 h 51"/>
                  <a:gd name="T12" fmla="*/ 49 w 49"/>
                  <a:gd name="T13" fmla="*/ 51 h 51"/>
                  <a:gd name="T14" fmla="*/ 30 w 49"/>
                  <a:gd name="T15" fmla="*/ 0 h 51"/>
                  <a:gd name="T16" fmla="*/ 19 w 49"/>
                  <a:gd name="T17" fmla="*/ 0 h 51"/>
                  <a:gd name="T18" fmla="*/ 19 w 49"/>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1">
                    <a:moveTo>
                      <a:pt x="19" y="0"/>
                    </a:moveTo>
                    <a:cubicBezTo>
                      <a:pt x="0" y="51"/>
                      <a:pt x="0" y="51"/>
                      <a:pt x="0" y="51"/>
                    </a:cubicBezTo>
                    <a:cubicBezTo>
                      <a:pt x="11" y="51"/>
                      <a:pt x="11" y="51"/>
                      <a:pt x="11" y="51"/>
                    </a:cubicBezTo>
                    <a:cubicBezTo>
                      <a:pt x="15" y="39"/>
                      <a:pt x="15" y="39"/>
                      <a:pt x="15" y="39"/>
                    </a:cubicBezTo>
                    <a:cubicBezTo>
                      <a:pt x="34" y="39"/>
                      <a:pt x="34" y="39"/>
                      <a:pt x="34" y="39"/>
                    </a:cubicBezTo>
                    <a:cubicBezTo>
                      <a:pt x="38" y="51"/>
                      <a:pt x="38" y="51"/>
                      <a:pt x="38" y="51"/>
                    </a:cubicBezTo>
                    <a:cubicBezTo>
                      <a:pt x="49" y="51"/>
                      <a:pt x="49" y="51"/>
                      <a:pt x="49" y="51"/>
                    </a:cubicBezTo>
                    <a:cubicBezTo>
                      <a:pt x="30" y="0"/>
                      <a:pt x="30" y="0"/>
                      <a:pt x="30" y="0"/>
                    </a:cubicBezTo>
                    <a:cubicBezTo>
                      <a:pt x="19" y="0"/>
                      <a:pt x="19" y="0"/>
                      <a:pt x="19" y="0"/>
                    </a:cubicBezTo>
                    <a:cubicBezTo>
                      <a:pt x="19" y="0"/>
                      <a:pt x="19" y="0"/>
                      <a:pt x="19" y="0"/>
                    </a:cubicBezTo>
                    <a:close/>
                  </a:path>
                </a:pathLst>
              </a:custGeom>
              <a:solidFill>
                <a:schemeClr val="tx1">
                  <a:lumMod val="60000"/>
                  <a:lumOff val="40000"/>
                </a:schemeClr>
              </a:solidFill>
              <a:ln w="15875"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27" name="Freeform 23"/>
              <p:cNvSpPr>
                <a:spLocks/>
              </p:cNvSpPr>
              <p:nvPr/>
            </p:nvSpPr>
            <p:spPr bwMode="auto">
              <a:xfrm>
                <a:off x="4873664" y="3902190"/>
                <a:ext cx="28346" cy="3151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5875"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28" name="Freeform 24"/>
              <p:cNvSpPr>
                <a:spLocks/>
              </p:cNvSpPr>
              <p:nvPr/>
            </p:nvSpPr>
            <p:spPr bwMode="auto">
              <a:xfrm>
                <a:off x="5045768" y="3978496"/>
                <a:ext cx="108325" cy="97871"/>
              </a:xfrm>
              <a:custGeom>
                <a:avLst/>
                <a:gdLst>
                  <a:gd name="T0" fmla="*/ 0 w 51"/>
                  <a:gd name="T1" fmla="*/ 43 h 56"/>
                  <a:gd name="T2" fmla="*/ 10 w 51"/>
                  <a:gd name="T3" fmla="*/ 52 h 56"/>
                  <a:gd name="T4" fmla="*/ 26 w 51"/>
                  <a:gd name="T5" fmla="*/ 46 h 56"/>
                  <a:gd name="T6" fmla="*/ 37 w 51"/>
                  <a:gd name="T7" fmla="*/ 31 h 56"/>
                  <a:gd name="T8" fmla="*/ 42 w 51"/>
                  <a:gd name="T9" fmla="*/ 38 h 56"/>
                  <a:gd name="T10" fmla="*/ 26 w 51"/>
                  <a:gd name="T11" fmla="*/ 49 h 56"/>
                  <a:gd name="T12" fmla="*/ 30 w 51"/>
                  <a:gd name="T13" fmla="*/ 56 h 56"/>
                  <a:gd name="T14" fmla="*/ 51 w 51"/>
                  <a:gd name="T15" fmla="*/ 38 h 56"/>
                  <a:gd name="T16" fmla="*/ 39 w 51"/>
                  <a:gd name="T17" fmla="*/ 24 h 56"/>
                  <a:gd name="T18" fmla="*/ 40 w 51"/>
                  <a:gd name="T19" fmla="*/ 22 h 56"/>
                  <a:gd name="T20" fmla="*/ 32 w 51"/>
                  <a:gd name="T21" fmla="*/ 20 h 56"/>
                  <a:gd name="T22" fmla="*/ 31 w 51"/>
                  <a:gd name="T23" fmla="*/ 22 h 56"/>
                  <a:gd name="T24" fmla="*/ 23 w 51"/>
                  <a:gd name="T25" fmla="*/ 23 h 56"/>
                  <a:gd name="T26" fmla="*/ 23 w 51"/>
                  <a:gd name="T27" fmla="*/ 15 h 56"/>
                  <a:gd name="T28" fmla="*/ 44 w 51"/>
                  <a:gd name="T29" fmla="*/ 13 h 56"/>
                  <a:gd name="T30" fmla="*/ 44 w 51"/>
                  <a:gd name="T31" fmla="*/ 5 h 56"/>
                  <a:gd name="T32" fmla="*/ 24 w 51"/>
                  <a:gd name="T33" fmla="*/ 7 h 56"/>
                  <a:gd name="T34" fmla="*/ 24 w 51"/>
                  <a:gd name="T35" fmla="*/ 1 h 56"/>
                  <a:gd name="T36" fmla="*/ 15 w 51"/>
                  <a:gd name="T37" fmla="*/ 0 h 56"/>
                  <a:gd name="T38" fmla="*/ 15 w 51"/>
                  <a:gd name="T39" fmla="*/ 7 h 56"/>
                  <a:gd name="T40" fmla="*/ 3 w 51"/>
                  <a:gd name="T41" fmla="*/ 7 h 56"/>
                  <a:gd name="T42" fmla="*/ 4 w 51"/>
                  <a:gd name="T43" fmla="*/ 16 h 56"/>
                  <a:gd name="T44" fmla="*/ 5 w 51"/>
                  <a:gd name="T45" fmla="*/ 16 h 56"/>
                  <a:gd name="T46" fmla="*/ 15 w 51"/>
                  <a:gd name="T47" fmla="*/ 16 h 56"/>
                  <a:gd name="T48" fmla="*/ 15 w 51"/>
                  <a:gd name="T49" fmla="*/ 25 h 56"/>
                  <a:gd name="T50" fmla="*/ 0 w 51"/>
                  <a:gd name="T51"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56">
                    <a:moveTo>
                      <a:pt x="0" y="43"/>
                    </a:moveTo>
                    <a:cubicBezTo>
                      <a:pt x="0" y="49"/>
                      <a:pt x="4" y="52"/>
                      <a:pt x="10" y="52"/>
                    </a:cubicBezTo>
                    <a:cubicBezTo>
                      <a:pt x="17" y="52"/>
                      <a:pt x="24" y="47"/>
                      <a:pt x="26" y="46"/>
                    </a:cubicBezTo>
                    <a:cubicBezTo>
                      <a:pt x="28" y="44"/>
                      <a:pt x="34" y="37"/>
                      <a:pt x="37" y="31"/>
                    </a:cubicBezTo>
                    <a:cubicBezTo>
                      <a:pt x="40" y="33"/>
                      <a:pt x="42" y="35"/>
                      <a:pt x="42" y="38"/>
                    </a:cubicBezTo>
                    <a:cubicBezTo>
                      <a:pt x="42" y="44"/>
                      <a:pt x="36" y="49"/>
                      <a:pt x="26" y="49"/>
                    </a:cubicBezTo>
                    <a:cubicBezTo>
                      <a:pt x="30" y="56"/>
                      <a:pt x="30" y="56"/>
                      <a:pt x="30" y="56"/>
                    </a:cubicBezTo>
                    <a:cubicBezTo>
                      <a:pt x="46" y="54"/>
                      <a:pt x="51" y="47"/>
                      <a:pt x="51" y="38"/>
                    </a:cubicBezTo>
                    <a:cubicBezTo>
                      <a:pt x="51" y="31"/>
                      <a:pt x="46" y="26"/>
                      <a:pt x="39" y="24"/>
                    </a:cubicBezTo>
                    <a:cubicBezTo>
                      <a:pt x="40" y="23"/>
                      <a:pt x="40" y="22"/>
                      <a:pt x="40" y="22"/>
                    </a:cubicBezTo>
                    <a:cubicBezTo>
                      <a:pt x="32" y="20"/>
                      <a:pt x="32" y="20"/>
                      <a:pt x="32" y="20"/>
                    </a:cubicBezTo>
                    <a:cubicBezTo>
                      <a:pt x="32" y="21"/>
                      <a:pt x="31" y="21"/>
                      <a:pt x="31" y="22"/>
                    </a:cubicBezTo>
                    <a:cubicBezTo>
                      <a:pt x="28" y="22"/>
                      <a:pt x="24" y="22"/>
                      <a:pt x="23" y="23"/>
                    </a:cubicBezTo>
                    <a:cubicBezTo>
                      <a:pt x="23" y="21"/>
                      <a:pt x="23" y="17"/>
                      <a:pt x="23" y="15"/>
                    </a:cubicBezTo>
                    <a:cubicBezTo>
                      <a:pt x="30" y="15"/>
                      <a:pt x="38" y="15"/>
                      <a:pt x="44" y="13"/>
                    </a:cubicBezTo>
                    <a:cubicBezTo>
                      <a:pt x="44" y="5"/>
                      <a:pt x="44" y="5"/>
                      <a:pt x="44" y="5"/>
                    </a:cubicBezTo>
                    <a:cubicBezTo>
                      <a:pt x="37" y="6"/>
                      <a:pt x="30" y="7"/>
                      <a:pt x="24" y="7"/>
                    </a:cubicBezTo>
                    <a:cubicBezTo>
                      <a:pt x="24" y="6"/>
                      <a:pt x="24" y="1"/>
                      <a:pt x="24" y="1"/>
                    </a:cubicBezTo>
                    <a:cubicBezTo>
                      <a:pt x="15" y="0"/>
                      <a:pt x="15" y="0"/>
                      <a:pt x="15" y="0"/>
                    </a:cubicBezTo>
                    <a:cubicBezTo>
                      <a:pt x="15" y="3"/>
                      <a:pt x="15" y="5"/>
                      <a:pt x="15" y="7"/>
                    </a:cubicBezTo>
                    <a:cubicBezTo>
                      <a:pt x="11" y="8"/>
                      <a:pt x="6" y="8"/>
                      <a:pt x="3" y="7"/>
                    </a:cubicBezTo>
                    <a:cubicBezTo>
                      <a:pt x="4" y="16"/>
                      <a:pt x="4" y="16"/>
                      <a:pt x="4" y="16"/>
                    </a:cubicBezTo>
                    <a:cubicBezTo>
                      <a:pt x="5" y="16"/>
                      <a:pt x="5" y="16"/>
                      <a:pt x="5" y="16"/>
                    </a:cubicBezTo>
                    <a:cubicBezTo>
                      <a:pt x="8" y="16"/>
                      <a:pt x="11" y="16"/>
                      <a:pt x="15" y="16"/>
                    </a:cubicBezTo>
                    <a:cubicBezTo>
                      <a:pt x="15" y="18"/>
                      <a:pt x="15" y="23"/>
                      <a:pt x="15" y="25"/>
                    </a:cubicBezTo>
                    <a:cubicBezTo>
                      <a:pt x="6" y="28"/>
                      <a:pt x="0" y="35"/>
                      <a:pt x="0" y="43"/>
                    </a:cubicBezTo>
                    <a:close/>
                  </a:path>
                </a:pathLst>
              </a:custGeom>
              <a:solidFill>
                <a:schemeClr val="tx1">
                  <a:lumMod val="60000"/>
                  <a:lumOff val="40000"/>
                </a:schemeClr>
              </a:solidFill>
              <a:ln w="15875"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29" name="Freeform 25"/>
              <p:cNvSpPr>
                <a:spLocks/>
              </p:cNvSpPr>
              <p:nvPr/>
            </p:nvSpPr>
            <p:spPr bwMode="auto">
              <a:xfrm>
                <a:off x="5095902" y="4027082"/>
                <a:ext cx="10124" cy="9953"/>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5875"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30" name="Freeform 26"/>
              <p:cNvSpPr>
                <a:spLocks/>
              </p:cNvSpPr>
              <p:nvPr/>
            </p:nvSpPr>
            <p:spPr bwMode="auto">
              <a:xfrm>
                <a:off x="5065003" y="4034442"/>
                <a:ext cx="17211" cy="19076"/>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5875"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grpSp>
      <p:grpSp>
        <p:nvGrpSpPr>
          <p:cNvPr id="32" name="Group 31"/>
          <p:cNvGrpSpPr/>
          <p:nvPr/>
        </p:nvGrpSpPr>
        <p:grpSpPr>
          <a:xfrm>
            <a:off x="1181640" y="2639341"/>
            <a:ext cx="957854" cy="2263838"/>
            <a:chOff x="494202" y="3544085"/>
            <a:chExt cx="685800" cy="1755548"/>
          </a:xfrm>
        </p:grpSpPr>
        <p:grpSp>
          <p:nvGrpSpPr>
            <p:cNvPr id="268" name="Group 267"/>
            <p:cNvGrpSpPr/>
            <p:nvPr/>
          </p:nvGrpSpPr>
          <p:grpSpPr>
            <a:xfrm>
              <a:off x="494202" y="3544085"/>
              <a:ext cx="685800" cy="685800"/>
              <a:chOff x="494202" y="2768884"/>
              <a:chExt cx="452488" cy="452488"/>
            </a:xfrm>
          </p:grpSpPr>
          <p:sp>
            <p:nvSpPr>
              <p:cNvPr id="192" name="Oval 191"/>
              <p:cNvSpPr/>
              <p:nvPr/>
            </p:nvSpPr>
            <p:spPr bwMode="auto">
              <a:xfrm>
                <a:off x="494202" y="2768884"/>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sp>
            <p:nvSpPr>
              <p:cNvPr id="229"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grpSp>
        <p:grpSp>
          <p:nvGrpSpPr>
            <p:cNvPr id="259" name="Group 258"/>
            <p:cNvGrpSpPr/>
            <p:nvPr/>
          </p:nvGrpSpPr>
          <p:grpSpPr>
            <a:xfrm>
              <a:off x="494202" y="4613833"/>
              <a:ext cx="685800" cy="685800"/>
              <a:chOff x="494202" y="3794843"/>
              <a:chExt cx="452488" cy="452488"/>
            </a:xfrm>
          </p:grpSpPr>
          <p:sp>
            <p:nvSpPr>
              <p:cNvPr id="217" name="Oval 216"/>
              <p:cNvSpPr/>
              <p:nvPr/>
            </p:nvSpPr>
            <p:spPr bwMode="auto">
              <a:xfrm>
                <a:off x="494202" y="3794843"/>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nvGrpSpPr>
              <p:cNvPr id="8343" name="Group 8342"/>
              <p:cNvGrpSpPr/>
              <p:nvPr/>
            </p:nvGrpSpPr>
            <p:grpSpPr>
              <a:xfrm>
                <a:off x="603393" y="3907903"/>
                <a:ext cx="234107" cy="226369"/>
                <a:chOff x="1071984" y="3981142"/>
                <a:chExt cx="234107" cy="226369"/>
              </a:xfrm>
            </p:grpSpPr>
            <p:sp>
              <p:nvSpPr>
                <p:cNvPr id="161" name="Rectangle 56"/>
                <p:cNvSpPr>
                  <a:spLocks noChangeArrowheads="1"/>
                </p:cNvSpPr>
                <p:nvPr/>
              </p:nvSpPr>
              <p:spPr bwMode="auto">
                <a:xfrm>
                  <a:off x="1149375" y="4002425"/>
                  <a:ext cx="104478" cy="205086"/>
                </a:xfrm>
                <a:prstGeom prst="rect">
                  <a:avLst/>
                </a:prstGeom>
                <a:no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62"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63"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64"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69" name="Rectangle 60"/>
                <p:cNvSpPr>
                  <a:spLocks noChangeArrowheads="1"/>
                </p:cNvSpPr>
                <p:nvPr/>
              </p:nvSpPr>
              <p:spPr bwMode="auto">
                <a:xfrm>
                  <a:off x="1168722" y="3981142"/>
                  <a:ext cx="29989" cy="21282"/>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70" name="Rectangle 61"/>
                <p:cNvSpPr>
                  <a:spLocks noChangeArrowheads="1"/>
                </p:cNvSpPr>
                <p:nvPr/>
              </p:nvSpPr>
              <p:spPr bwMode="auto">
                <a:xfrm>
                  <a:off x="1226765" y="4020806"/>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71" name="Rectangle 62"/>
                <p:cNvSpPr>
                  <a:spLocks noChangeArrowheads="1"/>
                </p:cNvSpPr>
                <p:nvPr/>
              </p:nvSpPr>
              <p:spPr bwMode="auto">
                <a:xfrm>
                  <a:off x="1226765" y="4048861"/>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82" name="Rectangle 63"/>
                <p:cNvSpPr>
                  <a:spLocks noChangeArrowheads="1"/>
                </p:cNvSpPr>
                <p:nvPr/>
              </p:nvSpPr>
              <p:spPr bwMode="auto">
                <a:xfrm>
                  <a:off x="1226765" y="4075945"/>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11" name="Rectangle 64"/>
                <p:cNvSpPr>
                  <a:spLocks noChangeArrowheads="1"/>
                </p:cNvSpPr>
                <p:nvPr/>
              </p:nvSpPr>
              <p:spPr bwMode="auto">
                <a:xfrm>
                  <a:off x="1226765" y="4104000"/>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12" name="Rectangle 65"/>
                <p:cNvSpPr>
                  <a:spLocks noChangeArrowheads="1"/>
                </p:cNvSpPr>
                <p:nvPr/>
              </p:nvSpPr>
              <p:spPr bwMode="auto">
                <a:xfrm>
                  <a:off x="1226765" y="4130119"/>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13" name="Rectangle 66"/>
                <p:cNvSpPr>
                  <a:spLocks noChangeArrowheads="1"/>
                </p:cNvSpPr>
                <p:nvPr/>
              </p:nvSpPr>
              <p:spPr bwMode="auto">
                <a:xfrm>
                  <a:off x="1166788" y="4020806"/>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14" name="Rectangle 67"/>
                <p:cNvSpPr>
                  <a:spLocks noChangeArrowheads="1"/>
                </p:cNvSpPr>
                <p:nvPr/>
              </p:nvSpPr>
              <p:spPr bwMode="auto">
                <a:xfrm>
                  <a:off x="1166788" y="4048861"/>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15" name="Rectangle 68"/>
                <p:cNvSpPr>
                  <a:spLocks noChangeArrowheads="1"/>
                </p:cNvSpPr>
                <p:nvPr/>
              </p:nvSpPr>
              <p:spPr bwMode="auto">
                <a:xfrm>
                  <a:off x="1166788" y="4075945"/>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16" name="Rectangle 69"/>
                <p:cNvSpPr>
                  <a:spLocks noChangeArrowheads="1"/>
                </p:cNvSpPr>
                <p:nvPr/>
              </p:nvSpPr>
              <p:spPr bwMode="auto">
                <a:xfrm>
                  <a:off x="1166788" y="4104000"/>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17" name="Rectangle 70"/>
                <p:cNvSpPr>
                  <a:spLocks noChangeArrowheads="1"/>
                </p:cNvSpPr>
                <p:nvPr/>
              </p:nvSpPr>
              <p:spPr bwMode="auto">
                <a:xfrm>
                  <a:off x="1166788" y="4130119"/>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18" name="Rectangle 71"/>
                <p:cNvSpPr>
                  <a:spLocks noChangeArrowheads="1"/>
                </p:cNvSpPr>
                <p:nvPr/>
              </p:nvSpPr>
              <p:spPr bwMode="auto">
                <a:xfrm>
                  <a:off x="1195809" y="4020806"/>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19" name="Rectangle 72"/>
                <p:cNvSpPr>
                  <a:spLocks noChangeArrowheads="1"/>
                </p:cNvSpPr>
                <p:nvPr/>
              </p:nvSpPr>
              <p:spPr bwMode="auto">
                <a:xfrm>
                  <a:off x="1195809" y="4048861"/>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20" name="Rectangle 73"/>
                <p:cNvSpPr>
                  <a:spLocks noChangeArrowheads="1"/>
                </p:cNvSpPr>
                <p:nvPr/>
              </p:nvSpPr>
              <p:spPr bwMode="auto">
                <a:xfrm>
                  <a:off x="1195809" y="4075945"/>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21" name="Rectangle 74"/>
                <p:cNvSpPr>
                  <a:spLocks noChangeArrowheads="1"/>
                </p:cNvSpPr>
                <p:nvPr/>
              </p:nvSpPr>
              <p:spPr bwMode="auto">
                <a:xfrm>
                  <a:off x="1195809" y="4104000"/>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22" name="Rectangle 75"/>
                <p:cNvSpPr>
                  <a:spLocks noChangeArrowheads="1"/>
                </p:cNvSpPr>
                <p:nvPr/>
              </p:nvSpPr>
              <p:spPr bwMode="auto">
                <a:xfrm>
                  <a:off x="1195809" y="4130119"/>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23" name="Rectangle 76"/>
                <p:cNvSpPr>
                  <a:spLocks noChangeArrowheads="1"/>
                </p:cNvSpPr>
                <p:nvPr/>
              </p:nvSpPr>
              <p:spPr bwMode="auto">
                <a:xfrm>
                  <a:off x="1090365" y="4075946"/>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24" name="Rectangle 77"/>
                <p:cNvSpPr>
                  <a:spLocks noChangeArrowheads="1"/>
                </p:cNvSpPr>
                <p:nvPr/>
              </p:nvSpPr>
              <p:spPr bwMode="auto">
                <a:xfrm>
                  <a:off x="1090365" y="4104000"/>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25" name="Rectangle 78"/>
                <p:cNvSpPr>
                  <a:spLocks noChangeArrowheads="1"/>
                </p:cNvSpPr>
                <p:nvPr/>
              </p:nvSpPr>
              <p:spPr bwMode="auto">
                <a:xfrm>
                  <a:off x="1090365" y="4130119"/>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26" name="Rectangle 79"/>
                <p:cNvSpPr>
                  <a:spLocks noChangeArrowheads="1"/>
                </p:cNvSpPr>
                <p:nvPr/>
              </p:nvSpPr>
              <p:spPr bwMode="auto">
                <a:xfrm>
                  <a:off x="1119386" y="4075946"/>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27" name="Rectangle 80"/>
                <p:cNvSpPr>
                  <a:spLocks noChangeArrowheads="1"/>
                </p:cNvSpPr>
                <p:nvPr/>
              </p:nvSpPr>
              <p:spPr bwMode="auto">
                <a:xfrm>
                  <a:off x="1119386" y="4104000"/>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28" name="Rectangle 81"/>
                <p:cNvSpPr>
                  <a:spLocks noChangeArrowheads="1"/>
                </p:cNvSpPr>
                <p:nvPr/>
              </p:nvSpPr>
              <p:spPr bwMode="auto">
                <a:xfrm>
                  <a:off x="1119386" y="4130119"/>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29" name="Rectangle 82"/>
                <p:cNvSpPr>
                  <a:spLocks noChangeArrowheads="1"/>
                </p:cNvSpPr>
                <p:nvPr/>
              </p:nvSpPr>
              <p:spPr bwMode="auto">
                <a:xfrm>
                  <a:off x="1090365" y="4158174"/>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8330" name="Rectangle 83"/>
                <p:cNvSpPr>
                  <a:spLocks noChangeArrowheads="1"/>
                </p:cNvSpPr>
                <p:nvPr/>
              </p:nvSpPr>
              <p:spPr bwMode="auto">
                <a:xfrm>
                  <a:off x="1119386" y="4158174"/>
                  <a:ext cx="10642" cy="10642"/>
                </a:xfrm>
                <a:prstGeom prst="rect">
                  <a:avLst/>
                </a:prstGeom>
                <a:solidFill>
                  <a:schemeClr val="bg1"/>
                </a:solidFill>
                <a:ln w="9525">
                  <a:noFill/>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grpSp>
        </p:grpSp>
      </p:grpSp>
      <p:cxnSp>
        <p:nvCxnSpPr>
          <p:cNvPr id="294" name="Straight Connector 293"/>
          <p:cNvCxnSpPr>
            <a:cxnSpLocks/>
          </p:cNvCxnSpPr>
          <p:nvPr/>
        </p:nvCxnSpPr>
        <p:spPr>
          <a:xfrm>
            <a:off x="2402414" y="3771168"/>
            <a:ext cx="219205" cy="0"/>
          </a:xfrm>
          <a:prstGeom prst="line">
            <a:avLst/>
          </a:prstGeom>
          <a:ln w="19050">
            <a:solidFill>
              <a:schemeClr val="tx1">
                <a:lumMod val="60000"/>
                <a:lumOff val="40000"/>
              </a:schemeClr>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2" name="Rectangle 1" hidden="1"/>
          <p:cNvSpPr/>
          <p:nvPr/>
        </p:nvSpPr>
        <p:spPr>
          <a:xfrm>
            <a:off x="338532" y="208141"/>
            <a:ext cx="8131432" cy="1015390"/>
          </a:xfrm>
          <a:prstGeom prst="rect">
            <a:avLst/>
          </a:prstGeom>
        </p:spPr>
        <p:txBody>
          <a:bodyPr wrap="square">
            <a:spAutoFit/>
          </a:bodyPr>
          <a:lstStyle/>
          <a:p>
            <a:pPr defTabSz="914192">
              <a:defRPr/>
            </a:pPr>
            <a:r>
              <a:rPr lang="en-US" sz="3528" dirty="0">
                <a:solidFill>
                  <a:srgbClr val="505050"/>
                </a:solidFill>
                <a:latin typeface="Segoe UI"/>
              </a:rPr>
              <a:t>Power BI: experience your data</a:t>
            </a:r>
            <a:br>
              <a:rPr lang="en-US" sz="1765" dirty="0">
                <a:solidFill>
                  <a:srgbClr val="505050"/>
                </a:solidFill>
                <a:latin typeface="Segoe UI"/>
              </a:rPr>
            </a:br>
            <a:r>
              <a:rPr lang="en-US" sz="2353" dirty="0">
                <a:solidFill>
                  <a:srgbClr val="505050"/>
                </a:solidFill>
                <a:latin typeface="Segoe UI"/>
              </a:rPr>
              <a:t>Any data, any way, anywhere</a:t>
            </a:r>
          </a:p>
        </p:txBody>
      </p:sp>
      <p:grpSp>
        <p:nvGrpSpPr>
          <p:cNvPr id="23" name="Group 22"/>
          <p:cNvGrpSpPr/>
          <p:nvPr/>
        </p:nvGrpSpPr>
        <p:grpSpPr>
          <a:xfrm>
            <a:off x="4549818" y="5599798"/>
            <a:ext cx="2878199" cy="745779"/>
            <a:chOff x="4399499" y="5724779"/>
            <a:chExt cx="3562726" cy="1142956"/>
          </a:xfrm>
        </p:grpSpPr>
        <p:grpSp>
          <p:nvGrpSpPr>
            <p:cNvPr id="35" name="Group 34"/>
            <p:cNvGrpSpPr/>
            <p:nvPr/>
          </p:nvGrpSpPr>
          <p:grpSpPr>
            <a:xfrm>
              <a:off x="4399499" y="5724779"/>
              <a:ext cx="3324796" cy="685800"/>
              <a:chOff x="4675022" y="5753093"/>
              <a:chExt cx="3324796" cy="685800"/>
            </a:xfrm>
          </p:grpSpPr>
          <p:grpSp>
            <p:nvGrpSpPr>
              <p:cNvPr id="8335" name="Group 8334"/>
              <p:cNvGrpSpPr/>
              <p:nvPr/>
            </p:nvGrpSpPr>
            <p:grpSpPr>
              <a:xfrm>
                <a:off x="5994520" y="5753093"/>
                <a:ext cx="685800" cy="685800"/>
                <a:chOff x="5854292" y="5762121"/>
                <a:chExt cx="452488" cy="452488"/>
              </a:xfrm>
            </p:grpSpPr>
            <p:sp>
              <p:nvSpPr>
                <p:cNvPr id="111" name="Oval 110"/>
                <p:cNvSpPr/>
                <p:nvPr/>
              </p:nvSpPr>
              <p:spPr bwMode="auto">
                <a:xfrm>
                  <a:off x="5854292" y="5762121"/>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765" dirty="0">
                    <a:gradFill>
                      <a:gsLst>
                        <a:gs pos="2917">
                          <a:srgbClr val="353535"/>
                        </a:gs>
                        <a:gs pos="100000">
                          <a:srgbClr val="353535"/>
                        </a:gs>
                      </a:gsLst>
                      <a:lin ang="5400000" scaled="0"/>
                    </a:gradFill>
                    <a:latin typeface="Segoe UI Semilight"/>
                  </a:endParaRPr>
                </a:p>
              </p:txBody>
            </p:sp>
            <p:grpSp>
              <p:nvGrpSpPr>
                <p:cNvPr id="52" name="Group 4"/>
                <p:cNvGrpSpPr>
                  <a:grpSpLocks noChangeAspect="1"/>
                </p:cNvGrpSpPr>
                <p:nvPr/>
              </p:nvGrpSpPr>
              <p:grpSpPr bwMode="auto">
                <a:xfrm>
                  <a:off x="6024538" y="5896610"/>
                  <a:ext cx="111996" cy="183511"/>
                  <a:chOff x="3834" y="2067"/>
                  <a:chExt cx="166" cy="272"/>
                </a:xfrm>
              </p:grpSpPr>
              <p:sp>
                <p:nvSpPr>
                  <p:cNvPr id="54" name="Rectangle 5"/>
                  <p:cNvSpPr>
                    <a:spLocks noChangeArrowheads="1"/>
                  </p:cNvSpPr>
                  <p:nvPr/>
                </p:nvSpPr>
                <p:spPr bwMode="auto">
                  <a:xfrm>
                    <a:off x="3834" y="2067"/>
                    <a:ext cx="166" cy="272"/>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sp>
                <p:nvSpPr>
                  <p:cNvPr id="55" name="Line 8"/>
                  <p:cNvSpPr>
                    <a:spLocks noChangeShapeType="1"/>
                  </p:cNvSpPr>
                  <p:nvPr/>
                </p:nvSpPr>
                <p:spPr bwMode="auto">
                  <a:xfrm flipH="1">
                    <a:off x="3902" y="2303"/>
                    <a:ext cx="31"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grpSp>
          </p:grpSp>
          <p:grpSp>
            <p:nvGrpSpPr>
              <p:cNvPr id="8337" name="Group 8336"/>
              <p:cNvGrpSpPr/>
              <p:nvPr/>
            </p:nvGrpSpPr>
            <p:grpSpPr>
              <a:xfrm>
                <a:off x="4675022" y="5753093"/>
                <a:ext cx="685800" cy="685800"/>
                <a:chOff x="4634382" y="5762121"/>
                <a:chExt cx="452488" cy="452488"/>
              </a:xfrm>
            </p:grpSpPr>
            <p:sp>
              <p:nvSpPr>
                <p:cNvPr id="112" name="Oval 111"/>
                <p:cNvSpPr/>
                <p:nvPr/>
              </p:nvSpPr>
              <p:spPr bwMode="auto">
                <a:xfrm>
                  <a:off x="4634382" y="5762121"/>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765" dirty="0">
                    <a:gradFill>
                      <a:gsLst>
                        <a:gs pos="2917">
                          <a:srgbClr val="353535"/>
                        </a:gs>
                        <a:gs pos="100000">
                          <a:srgbClr val="353535"/>
                        </a:gs>
                      </a:gsLst>
                      <a:lin ang="5400000" scaled="0"/>
                    </a:gradFill>
                    <a:latin typeface="Segoe UI Semilight"/>
                  </a:endParaRPr>
                </a:p>
              </p:txBody>
            </p:sp>
            <p:grpSp>
              <p:nvGrpSpPr>
                <p:cNvPr id="61" name="Group 31"/>
                <p:cNvGrpSpPr>
                  <a:grpSpLocks noChangeAspect="1"/>
                </p:cNvGrpSpPr>
                <p:nvPr/>
              </p:nvGrpSpPr>
              <p:grpSpPr bwMode="auto">
                <a:xfrm>
                  <a:off x="4766231" y="5897440"/>
                  <a:ext cx="188791" cy="181851"/>
                  <a:chOff x="1665" y="-263"/>
                  <a:chExt cx="272" cy="262"/>
                </a:xfrm>
              </p:grpSpPr>
              <p:sp>
                <p:nvSpPr>
                  <p:cNvPr id="62" name="Rectangle 32"/>
                  <p:cNvSpPr>
                    <a:spLocks noChangeArrowheads="1"/>
                  </p:cNvSpPr>
                  <p:nvPr/>
                </p:nvSpPr>
                <p:spPr bwMode="auto">
                  <a:xfrm>
                    <a:off x="1665" y="-263"/>
                    <a:ext cx="272" cy="164"/>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sp>
                <p:nvSpPr>
                  <p:cNvPr id="63" name="Line 33"/>
                  <p:cNvSpPr>
                    <a:spLocks noChangeShapeType="1"/>
                  </p:cNvSpPr>
                  <p:nvPr/>
                </p:nvSpPr>
                <p:spPr bwMode="auto">
                  <a:xfrm flipV="1">
                    <a:off x="1801" y="-99"/>
                    <a:ext cx="0" cy="36"/>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sp>
                <p:nvSpPr>
                  <p:cNvPr id="64" name="Line 34"/>
                  <p:cNvSpPr>
                    <a:spLocks noChangeShapeType="1"/>
                  </p:cNvSpPr>
                  <p:nvPr/>
                </p:nvSpPr>
                <p:spPr bwMode="auto">
                  <a:xfrm flipH="1">
                    <a:off x="1746" y="-63"/>
                    <a:ext cx="10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sp>
                <p:nvSpPr>
                  <p:cNvPr id="65" name="Freeform 35"/>
                  <p:cNvSpPr>
                    <a:spLocks/>
                  </p:cNvSpPr>
                  <p:nvPr/>
                </p:nvSpPr>
                <p:spPr bwMode="auto">
                  <a:xfrm>
                    <a:off x="1665" y="-38"/>
                    <a:ext cx="272" cy="37"/>
                  </a:xfrm>
                  <a:custGeom>
                    <a:avLst/>
                    <a:gdLst>
                      <a:gd name="T0" fmla="*/ 118 w 120"/>
                      <a:gd name="T1" fmla="*/ 16 h 16"/>
                      <a:gd name="T2" fmla="*/ 2 w 120"/>
                      <a:gd name="T3" fmla="*/ 16 h 16"/>
                      <a:gd name="T4" fmla="*/ 0 w 120"/>
                      <a:gd name="T5" fmla="*/ 15 h 16"/>
                      <a:gd name="T6" fmla="*/ 16 w 120"/>
                      <a:gd name="T7" fmla="*/ 0 h 16"/>
                      <a:gd name="T8" fmla="*/ 104 w 120"/>
                      <a:gd name="T9" fmla="*/ 0 h 16"/>
                      <a:gd name="T10" fmla="*/ 120 w 120"/>
                      <a:gd name="T11" fmla="*/ 15 h 16"/>
                      <a:gd name="T12" fmla="*/ 118 w 1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20" h="16">
                        <a:moveTo>
                          <a:pt x="118" y="16"/>
                        </a:moveTo>
                        <a:cubicBezTo>
                          <a:pt x="2" y="16"/>
                          <a:pt x="2" y="16"/>
                          <a:pt x="2" y="16"/>
                        </a:cubicBezTo>
                        <a:cubicBezTo>
                          <a:pt x="1" y="16"/>
                          <a:pt x="0" y="15"/>
                          <a:pt x="0" y="15"/>
                        </a:cubicBezTo>
                        <a:cubicBezTo>
                          <a:pt x="16" y="0"/>
                          <a:pt x="16" y="0"/>
                          <a:pt x="16" y="0"/>
                        </a:cubicBezTo>
                        <a:cubicBezTo>
                          <a:pt x="104" y="0"/>
                          <a:pt x="104" y="0"/>
                          <a:pt x="104" y="0"/>
                        </a:cubicBezTo>
                        <a:cubicBezTo>
                          <a:pt x="120" y="15"/>
                          <a:pt x="120" y="15"/>
                          <a:pt x="120" y="15"/>
                        </a:cubicBezTo>
                        <a:cubicBezTo>
                          <a:pt x="120" y="15"/>
                          <a:pt x="119" y="16"/>
                          <a:pt x="118" y="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grpSp>
          </p:grpSp>
          <p:grpSp>
            <p:nvGrpSpPr>
              <p:cNvPr id="8336" name="Group 8335"/>
              <p:cNvGrpSpPr/>
              <p:nvPr/>
            </p:nvGrpSpPr>
            <p:grpSpPr>
              <a:xfrm>
                <a:off x="7314018" y="5753093"/>
                <a:ext cx="685800" cy="685800"/>
                <a:chOff x="7082878" y="5762121"/>
                <a:chExt cx="452488" cy="452488"/>
              </a:xfrm>
            </p:grpSpPr>
            <p:sp>
              <p:nvSpPr>
                <p:cNvPr id="113" name="Oval 112"/>
                <p:cNvSpPr/>
                <p:nvPr/>
              </p:nvSpPr>
              <p:spPr bwMode="auto">
                <a:xfrm>
                  <a:off x="7082878" y="5762121"/>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765" dirty="0">
                    <a:gradFill>
                      <a:gsLst>
                        <a:gs pos="2917">
                          <a:srgbClr val="353535"/>
                        </a:gs>
                        <a:gs pos="100000">
                          <a:srgbClr val="353535"/>
                        </a:gs>
                      </a:gsLst>
                      <a:lin ang="5400000" scaled="0"/>
                    </a:gradFill>
                    <a:latin typeface="Segoe UI Semilight"/>
                  </a:endParaRPr>
                </a:p>
              </p:txBody>
            </p:sp>
            <p:grpSp>
              <p:nvGrpSpPr>
                <p:cNvPr id="66" name="Group 38"/>
                <p:cNvGrpSpPr>
                  <a:grpSpLocks noChangeAspect="1"/>
                </p:cNvGrpSpPr>
                <p:nvPr/>
              </p:nvGrpSpPr>
              <p:grpSpPr bwMode="auto">
                <a:xfrm>
                  <a:off x="7228608" y="5890152"/>
                  <a:ext cx="161028" cy="196426"/>
                  <a:chOff x="3579" y="454"/>
                  <a:chExt cx="232" cy="283"/>
                </a:xfrm>
              </p:grpSpPr>
              <p:sp>
                <p:nvSpPr>
                  <p:cNvPr id="67" name="Freeform 39"/>
                  <p:cNvSpPr>
                    <a:spLocks/>
                  </p:cNvSpPr>
                  <p:nvPr/>
                </p:nvSpPr>
                <p:spPr bwMode="auto">
                  <a:xfrm>
                    <a:off x="3643" y="602"/>
                    <a:ext cx="130" cy="83"/>
                  </a:xfrm>
                  <a:custGeom>
                    <a:avLst/>
                    <a:gdLst>
                      <a:gd name="T0" fmla="*/ 40 w 40"/>
                      <a:gd name="T1" fmla="*/ 0 h 26"/>
                      <a:gd name="T2" fmla="*/ 40 w 40"/>
                      <a:gd name="T3" fmla="*/ 16 h 26"/>
                      <a:gd name="T4" fmla="*/ 30 w 40"/>
                      <a:gd name="T5" fmla="*/ 26 h 26"/>
                      <a:gd name="T6" fmla="*/ 16 w 40"/>
                      <a:gd name="T7" fmla="*/ 26 h 26"/>
                      <a:gd name="T8" fmla="*/ 0 w 40"/>
                      <a:gd name="T9" fmla="*/ 14 h 26"/>
                    </a:gdLst>
                    <a:ahLst/>
                    <a:cxnLst>
                      <a:cxn ang="0">
                        <a:pos x="T0" y="T1"/>
                      </a:cxn>
                      <a:cxn ang="0">
                        <a:pos x="T2" y="T3"/>
                      </a:cxn>
                      <a:cxn ang="0">
                        <a:pos x="T4" y="T5"/>
                      </a:cxn>
                      <a:cxn ang="0">
                        <a:pos x="T6" y="T7"/>
                      </a:cxn>
                      <a:cxn ang="0">
                        <a:pos x="T8" y="T9"/>
                      </a:cxn>
                    </a:cxnLst>
                    <a:rect l="0" t="0" r="r" b="b"/>
                    <a:pathLst>
                      <a:path w="40" h="26">
                        <a:moveTo>
                          <a:pt x="40" y="0"/>
                        </a:moveTo>
                        <a:cubicBezTo>
                          <a:pt x="40" y="16"/>
                          <a:pt x="40" y="16"/>
                          <a:pt x="40" y="16"/>
                        </a:cubicBezTo>
                        <a:cubicBezTo>
                          <a:pt x="40" y="22"/>
                          <a:pt x="36" y="26"/>
                          <a:pt x="30" y="26"/>
                        </a:cubicBezTo>
                        <a:cubicBezTo>
                          <a:pt x="16" y="26"/>
                          <a:pt x="16" y="26"/>
                          <a:pt x="16" y="26"/>
                        </a:cubicBezTo>
                        <a:cubicBezTo>
                          <a:pt x="9" y="26"/>
                          <a:pt x="4" y="22"/>
                          <a:pt x="0" y="1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sp>
                <p:nvSpPr>
                  <p:cNvPr id="68" name="Freeform 40"/>
                  <p:cNvSpPr>
                    <a:spLocks/>
                  </p:cNvSpPr>
                  <p:nvPr/>
                </p:nvSpPr>
                <p:spPr bwMode="auto">
                  <a:xfrm>
                    <a:off x="3592" y="454"/>
                    <a:ext cx="181" cy="90"/>
                  </a:xfrm>
                  <a:custGeom>
                    <a:avLst/>
                    <a:gdLst>
                      <a:gd name="T0" fmla="*/ 0 w 56"/>
                      <a:gd name="T1" fmla="*/ 28 h 28"/>
                      <a:gd name="T2" fmla="*/ 29 w 56"/>
                      <a:gd name="T3" fmla="*/ 0 h 28"/>
                      <a:gd name="T4" fmla="*/ 56 w 56"/>
                      <a:gd name="T5" fmla="*/ 24 h 28"/>
                    </a:gdLst>
                    <a:ahLst/>
                    <a:cxnLst>
                      <a:cxn ang="0">
                        <a:pos x="T0" y="T1"/>
                      </a:cxn>
                      <a:cxn ang="0">
                        <a:pos x="T2" y="T3"/>
                      </a:cxn>
                      <a:cxn ang="0">
                        <a:pos x="T4" y="T5"/>
                      </a:cxn>
                    </a:cxnLst>
                    <a:rect l="0" t="0" r="r" b="b"/>
                    <a:pathLst>
                      <a:path w="56" h="28">
                        <a:moveTo>
                          <a:pt x="0" y="28"/>
                        </a:moveTo>
                        <a:cubicBezTo>
                          <a:pt x="0" y="12"/>
                          <a:pt x="13" y="0"/>
                          <a:pt x="29" y="0"/>
                        </a:cubicBezTo>
                        <a:cubicBezTo>
                          <a:pt x="42" y="0"/>
                          <a:pt x="53" y="11"/>
                          <a:pt x="56" y="2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sp>
                <p:nvSpPr>
                  <p:cNvPr id="69" name="Freeform 41"/>
                  <p:cNvSpPr>
                    <a:spLocks/>
                  </p:cNvSpPr>
                  <p:nvPr/>
                </p:nvSpPr>
                <p:spPr bwMode="auto">
                  <a:xfrm>
                    <a:off x="3682" y="531"/>
                    <a:ext cx="129" cy="90"/>
                  </a:xfrm>
                  <a:custGeom>
                    <a:avLst/>
                    <a:gdLst>
                      <a:gd name="T0" fmla="*/ 13 w 40"/>
                      <a:gd name="T1" fmla="*/ 28 h 28"/>
                      <a:gd name="T2" fmla="*/ 28 w 40"/>
                      <a:gd name="T3" fmla="*/ 28 h 28"/>
                      <a:gd name="T4" fmla="*/ 32 w 40"/>
                      <a:gd name="T5" fmla="*/ 28 h 28"/>
                      <a:gd name="T6" fmla="*/ 40 w 40"/>
                      <a:gd name="T7" fmla="*/ 20 h 28"/>
                      <a:gd name="T8" fmla="*/ 40 w 40"/>
                      <a:gd name="T9" fmla="*/ 0 h 28"/>
                      <a:gd name="T10" fmla="*/ 34 w 40"/>
                      <a:gd name="T11" fmla="*/ 0 h 28"/>
                      <a:gd name="T12" fmla="*/ 0 w 40"/>
                      <a:gd name="T13" fmla="*/ 0 h 28"/>
                      <a:gd name="T14" fmla="*/ 0 w 40"/>
                      <a:gd name="T15" fmla="*/ 15 h 28"/>
                      <a:gd name="T16" fmla="*/ 13 w 40"/>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8">
                        <a:moveTo>
                          <a:pt x="13" y="28"/>
                        </a:moveTo>
                        <a:cubicBezTo>
                          <a:pt x="28" y="28"/>
                          <a:pt x="28" y="28"/>
                          <a:pt x="28" y="28"/>
                        </a:cubicBezTo>
                        <a:cubicBezTo>
                          <a:pt x="32" y="28"/>
                          <a:pt x="32" y="28"/>
                          <a:pt x="32" y="28"/>
                        </a:cubicBezTo>
                        <a:cubicBezTo>
                          <a:pt x="37" y="28"/>
                          <a:pt x="40" y="25"/>
                          <a:pt x="40" y="20"/>
                        </a:cubicBezTo>
                        <a:cubicBezTo>
                          <a:pt x="40" y="0"/>
                          <a:pt x="40" y="0"/>
                          <a:pt x="40" y="0"/>
                        </a:cubicBezTo>
                        <a:cubicBezTo>
                          <a:pt x="34" y="0"/>
                          <a:pt x="34" y="0"/>
                          <a:pt x="34" y="0"/>
                        </a:cubicBezTo>
                        <a:cubicBezTo>
                          <a:pt x="0" y="0"/>
                          <a:pt x="0" y="0"/>
                          <a:pt x="0" y="0"/>
                        </a:cubicBezTo>
                        <a:cubicBezTo>
                          <a:pt x="0" y="15"/>
                          <a:pt x="0" y="15"/>
                          <a:pt x="0" y="15"/>
                        </a:cubicBezTo>
                        <a:cubicBezTo>
                          <a:pt x="0" y="22"/>
                          <a:pt x="6" y="28"/>
                          <a:pt x="13" y="28"/>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sp>
                <p:nvSpPr>
                  <p:cNvPr id="70" name="Freeform 42"/>
                  <p:cNvSpPr>
                    <a:spLocks/>
                  </p:cNvSpPr>
                  <p:nvPr/>
                </p:nvSpPr>
                <p:spPr bwMode="auto">
                  <a:xfrm>
                    <a:off x="3579" y="531"/>
                    <a:ext cx="103" cy="64"/>
                  </a:xfrm>
                  <a:custGeom>
                    <a:avLst/>
                    <a:gdLst>
                      <a:gd name="T0" fmla="*/ 103 w 103"/>
                      <a:gd name="T1" fmla="*/ 51 h 64"/>
                      <a:gd name="T2" fmla="*/ 0 w 103"/>
                      <a:gd name="T3" fmla="*/ 64 h 64"/>
                      <a:gd name="T4" fmla="*/ 0 w 103"/>
                      <a:gd name="T5" fmla="*/ 13 h 64"/>
                      <a:gd name="T6" fmla="*/ 90 w 103"/>
                      <a:gd name="T7" fmla="*/ 0 h 64"/>
                      <a:gd name="T8" fmla="*/ 103 w 103"/>
                      <a:gd name="T9" fmla="*/ 0 h 64"/>
                    </a:gdLst>
                    <a:ahLst/>
                    <a:cxnLst>
                      <a:cxn ang="0">
                        <a:pos x="T0" y="T1"/>
                      </a:cxn>
                      <a:cxn ang="0">
                        <a:pos x="T2" y="T3"/>
                      </a:cxn>
                      <a:cxn ang="0">
                        <a:pos x="T4" y="T5"/>
                      </a:cxn>
                      <a:cxn ang="0">
                        <a:pos x="T6" y="T7"/>
                      </a:cxn>
                      <a:cxn ang="0">
                        <a:pos x="T8" y="T9"/>
                      </a:cxn>
                    </a:cxnLst>
                    <a:rect l="0" t="0" r="r" b="b"/>
                    <a:pathLst>
                      <a:path w="103" h="64">
                        <a:moveTo>
                          <a:pt x="103" y="51"/>
                        </a:moveTo>
                        <a:lnTo>
                          <a:pt x="0" y="64"/>
                        </a:lnTo>
                        <a:lnTo>
                          <a:pt x="0" y="13"/>
                        </a:lnTo>
                        <a:lnTo>
                          <a:pt x="90" y="0"/>
                        </a:lnTo>
                        <a:lnTo>
                          <a:pt x="103"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sp>
                <p:nvSpPr>
                  <p:cNvPr id="71" name="Line 43"/>
                  <p:cNvSpPr>
                    <a:spLocks noChangeShapeType="1"/>
                  </p:cNvSpPr>
                  <p:nvPr/>
                </p:nvSpPr>
                <p:spPr bwMode="auto">
                  <a:xfrm>
                    <a:off x="3708" y="685"/>
                    <a:ext cx="0" cy="52"/>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sp>
                <p:nvSpPr>
                  <p:cNvPr id="72" name="Freeform 44"/>
                  <p:cNvSpPr>
                    <a:spLocks/>
                  </p:cNvSpPr>
                  <p:nvPr/>
                </p:nvSpPr>
                <p:spPr bwMode="auto">
                  <a:xfrm>
                    <a:off x="3592" y="595"/>
                    <a:ext cx="13" cy="142"/>
                  </a:xfrm>
                  <a:custGeom>
                    <a:avLst/>
                    <a:gdLst>
                      <a:gd name="T0" fmla="*/ 0 w 4"/>
                      <a:gd name="T1" fmla="*/ 0 h 44"/>
                      <a:gd name="T2" fmla="*/ 2 w 4"/>
                      <a:gd name="T3" fmla="*/ 8 h 44"/>
                      <a:gd name="T4" fmla="*/ 4 w 4"/>
                      <a:gd name="T5" fmla="*/ 24 h 44"/>
                      <a:gd name="T6" fmla="*/ 4 w 4"/>
                      <a:gd name="T7" fmla="*/ 44 h 44"/>
                    </a:gdLst>
                    <a:ahLst/>
                    <a:cxnLst>
                      <a:cxn ang="0">
                        <a:pos x="T0" y="T1"/>
                      </a:cxn>
                      <a:cxn ang="0">
                        <a:pos x="T2" y="T3"/>
                      </a:cxn>
                      <a:cxn ang="0">
                        <a:pos x="T4" y="T5"/>
                      </a:cxn>
                      <a:cxn ang="0">
                        <a:pos x="T6" y="T7"/>
                      </a:cxn>
                    </a:cxnLst>
                    <a:rect l="0" t="0" r="r" b="b"/>
                    <a:pathLst>
                      <a:path w="4" h="44">
                        <a:moveTo>
                          <a:pt x="0" y="0"/>
                        </a:moveTo>
                        <a:cubicBezTo>
                          <a:pt x="2" y="8"/>
                          <a:pt x="2" y="8"/>
                          <a:pt x="2" y="8"/>
                        </a:cubicBezTo>
                        <a:cubicBezTo>
                          <a:pt x="3" y="13"/>
                          <a:pt x="4" y="19"/>
                          <a:pt x="4" y="24"/>
                        </a:cubicBezTo>
                        <a:cubicBezTo>
                          <a:pt x="4" y="44"/>
                          <a:pt x="4" y="44"/>
                          <a:pt x="4" y="4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046">
                      <a:defRPr/>
                    </a:pPr>
                    <a:endParaRPr lang="en-US" sz="1568" dirty="0">
                      <a:gradFill>
                        <a:gsLst>
                          <a:gs pos="2917">
                            <a:srgbClr val="353535"/>
                          </a:gs>
                          <a:gs pos="100000">
                            <a:srgbClr val="353535"/>
                          </a:gs>
                        </a:gsLst>
                      </a:gradFill>
                      <a:latin typeface="Segoe UI Semilight"/>
                    </a:endParaRPr>
                  </a:p>
                </p:txBody>
              </p:sp>
            </p:grpSp>
          </p:grpSp>
        </p:grpSp>
        <p:sp>
          <p:nvSpPr>
            <p:cNvPr id="132" name="Rectangle 131"/>
            <p:cNvSpPr/>
            <p:nvPr/>
          </p:nvSpPr>
          <p:spPr>
            <a:xfrm>
              <a:off x="5597152" y="6441990"/>
              <a:ext cx="913718" cy="425743"/>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07" tIns="89630" rIns="143407" bIns="89630" rtlCol="0" anchor="t" anchorCtr="0">
              <a:spAutoFit/>
            </a:bodyPr>
            <a:lstStyle/>
            <a:p>
              <a:pPr algn="ctr" defTabSz="861250">
                <a:lnSpc>
                  <a:spcPct val="90000"/>
                </a:lnSpc>
                <a:spcAft>
                  <a:spcPts val="565"/>
                </a:spcAft>
                <a:defRPr/>
              </a:pPr>
              <a:r>
                <a:rPr lang="en-US" sz="1176" dirty="0">
                  <a:gradFill>
                    <a:gsLst>
                      <a:gs pos="2917">
                        <a:srgbClr val="353535"/>
                      </a:gs>
                      <a:gs pos="100000">
                        <a:srgbClr val="353535"/>
                      </a:gs>
                    </a:gsLst>
                    <a:lin ang="5400000" scaled="0"/>
                  </a:gradFill>
                  <a:latin typeface="Segoe UI Semilight"/>
                  <a:cs typeface="Segoe UI" panose="020B0502040204020203" pitchFamily="34" charset="0"/>
                </a:rPr>
                <a:t>Mobile</a:t>
              </a:r>
            </a:p>
          </p:txBody>
        </p:sp>
        <p:sp>
          <p:nvSpPr>
            <p:cNvPr id="133" name="Rectangle 132"/>
            <p:cNvSpPr/>
            <p:nvPr/>
          </p:nvSpPr>
          <p:spPr>
            <a:xfrm>
              <a:off x="4422495" y="6441992"/>
              <a:ext cx="631468" cy="425743"/>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07" tIns="89630" rIns="143407" bIns="89630" rtlCol="0" anchor="t" anchorCtr="0">
              <a:spAutoFit/>
            </a:bodyPr>
            <a:lstStyle/>
            <a:p>
              <a:pPr algn="ctr" defTabSz="861250">
                <a:lnSpc>
                  <a:spcPct val="90000"/>
                </a:lnSpc>
                <a:spcAft>
                  <a:spcPts val="565"/>
                </a:spcAft>
                <a:defRPr/>
              </a:pPr>
              <a:r>
                <a:rPr lang="en-US" sz="1176" dirty="0">
                  <a:gradFill>
                    <a:gsLst>
                      <a:gs pos="2917">
                        <a:srgbClr val="353535"/>
                      </a:gs>
                      <a:gs pos="100000">
                        <a:srgbClr val="353535"/>
                      </a:gs>
                    </a:gsLst>
                    <a:lin ang="5400000" scaled="0"/>
                  </a:gradFill>
                  <a:latin typeface="Segoe UI Semilight"/>
                  <a:cs typeface="Segoe UI" panose="020B0502040204020203" pitchFamily="34" charset="0"/>
                </a:rPr>
                <a:t>PC</a:t>
              </a:r>
            </a:p>
          </p:txBody>
        </p:sp>
        <p:sp>
          <p:nvSpPr>
            <p:cNvPr id="134" name="Rectangle 133"/>
            <p:cNvSpPr/>
            <p:nvPr/>
          </p:nvSpPr>
          <p:spPr>
            <a:xfrm>
              <a:off x="6797305" y="6441991"/>
              <a:ext cx="1164920" cy="425742"/>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07" tIns="89630" rIns="143407" bIns="89630" rtlCol="0" anchor="t" anchorCtr="0">
              <a:spAutoFit/>
            </a:bodyPr>
            <a:lstStyle/>
            <a:p>
              <a:pPr algn="ctr" defTabSz="861250">
                <a:lnSpc>
                  <a:spcPct val="90000"/>
                </a:lnSpc>
                <a:spcAft>
                  <a:spcPts val="565"/>
                </a:spcAft>
                <a:defRPr/>
              </a:pPr>
              <a:r>
                <a:rPr lang="en-US" sz="1176" dirty="0">
                  <a:gradFill>
                    <a:gsLst>
                      <a:gs pos="2917">
                        <a:srgbClr val="353535"/>
                      </a:gs>
                      <a:gs pos="100000">
                        <a:srgbClr val="353535"/>
                      </a:gs>
                    </a:gsLst>
                    <a:lin ang="5400000" scaled="0"/>
                  </a:gradFill>
                  <a:latin typeface="Segoe UI Semilight"/>
                  <a:cs typeface="Segoe UI" panose="020B0502040204020203" pitchFamily="34" charset="0"/>
                </a:rPr>
                <a:t>HoloLens</a:t>
              </a:r>
            </a:p>
          </p:txBody>
        </p:sp>
      </p:grpSp>
      <p:sp>
        <p:nvSpPr>
          <p:cNvPr id="138" name="TextBox 137"/>
          <p:cNvSpPr txBox="1"/>
          <p:nvPr/>
        </p:nvSpPr>
        <p:spPr>
          <a:xfrm>
            <a:off x="1096374" y="1936168"/>
            <a:ext cx="1066474" cy="566576"/>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1961" spc="147"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DATA</a:t>
            </a:r>
          </a:p>
        </p:txBody>
      </p:sp>
      <p:sp>
        <p:nvSpPr>
          <p:cNvPr id="139" name="TextBox 138"/>
          <p:cNvSpPr txBox="1"/>
          <p:nvPr/>
        </p:nvSpPr>
        <p:spPr>
          <a:xfrm>
            <a:off x="9662129" y="1840905"/>
            <a:ext cx="1570065" cy="566576"/>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1961" spc="147"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ACTIONS</a:t>
            </a:r>
          </a:p>
        </p:txBody>
      </p:sp>
      <p:sp>
        <p:nvSpPr>
          <p:cNvPr id="142" name="TextBox 141"/>
          <p:cNvSpPr txBox="1"/>
          <p:nvPr/>
        </p:nvSpPr>
        <p:spPr>
          <a:xfrm>
            <a:off x="5066681" y="2001886"/>
            <a:ext cx="1652256" cy="566576"/>
          </a:xfrm>
          <a:prstGeom prst="rect">
            <a:avLst/>
          </a:prstGeom>
        </p:spPr>
        <p:txBody>
          <a:bodyPr wrap="none" lIns="179259" tIns="143407" rIns="179259" bIns="143407" rtlCol="0">
            <a:spAutoFit/>
          </a:bodyPr>
          <a:lstStyle/>
          <a:p>
            <a:pPr algn="ctr" defTabSz="914192">
              <a:lnSpc>
                <a:spcPct val="90000"/>
              </a:lnSpc>
              <a:spcAft>
                <a:spcPts val="588"/>
              </a:spcAft>
              <a:defRPr/>
            </a:pPr>
            <a:r>
              <a:rPr lang="en-US" sz="1961" spc="147"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INSIGHTS</a:t>
            </a:r>
          </a:p>
        </p:txBody>
      </p:sp>
      <p:grpSp>
        <p:nvGrpSpPr>
          <p:cNvPr id="137" name="Group 136"/>
          <p:cNvGrpSpPr/>
          <p:nvPr/>
        </p:nvGrpSpPr>
        <p:grpSpPr>
          <a:xfrm>
            <a:off x="10038171" y="2308623"/>
            <a:ext cx="957854" cy="3470644"/>
            <a:chOff x="10953097" y="2569153"/>
            <a:chExt cx="685800" cy="2832971"/>
          </a:xfrm>
        </p:grpSpPr>
        <p:grpSp>
          <p:nvGrpSpPr>
            <p:cNvPr id="143" name="Group 142"/>
            <p:cNvGrpSpPr/>
            <p:nvPr/>
          </p:nvGrpSpPr>
          <p:grpSpPr>
            <a:xfrm>
              <a:off x="10953097" y="3642745"/>
              <a:ext cx="685800" cy="685801"/>
              <a:chOff x="10402863" y="3233496"/>
              <a:chExt cx="452488" cy="452488"/>
            </a:xfrm>
          </p:grpSpPr>
          <p:sp>
            <p:nvSpPr>
              <p:cNvPr id="179" name="Oval 178"/>
              <p:cNvSpPr/>
              <p:nvPr/>
            </p:nvSpPr>
            <p:spPr bwMode="auto">
              <a:xfrm>
                <a:off x="10402863" y="3233496"/>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nvGrpSpPr>
              <p:cNvPr id="180" name="Group 24"/>
              <p:cNvGrpSpPr>
                <a:grpSpLocks noChangeAspect="1"/>
              </p:cNvGrpSpPr>
              <p:nvPr/>
            </p:nvGrpSpPr>
            <p:grpSpPr bwMode="auto">
              <a:xfrm>
                <a:off x="10571498" y="3367232"/>
                <a:ext cx="115218" cy="176992"/>
                <a:chOff x="4966" y="1902"/>
                <a:chExt cx="166" cy="255"/>
              </a:xfrm>
            </p:grpSpPr>
            <p:sp>
              <p:nvSpPr>
                <p:cNvPr id="181" name="Rectangle 25"/>
                <p:cNvSpPr>
                  <a:spLocks noChangeArrowheads="1"/>
                </p:cNvSpPr>
                <p:nvPr/>
              </p:nvSpPr>
              <p:spPr bwMode="auto">
                <a:xfrm>
                  <a:off x="4966" y="2102"/>
                  <a:ext cx="65" cy="55"/>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046">
                    <a:defRPr/>
                  </a:pPr>
                  <a:endParaRPr lang="en-US" sz="1765" dirty="0">
                    <a:solidFill>
                      <a:srgbClr val="2C292A"/>
                    </a:solidFill>
                    <a:latin typeface="Segoe UI"/>
                  </a:endParaRPr>
                </a:p>
              </p:txBody>
            </p:sp>
            <p:sp>
              <p:nvSpPr>
                <p:cNvPr id="183" name="Rectangle 26"/>
                <p:cNvSpPr>
                  <a:spLocks noChangeArrowheads="1"/>
                </p:cNvSpPr>
                <p:nvPr/>
              </p:nvSpPr>
              <p:spPr bwMode="auto">
                <a:xfrm>
                  <a:off x="4966" y="2002"/>
                  <a:ext cx="166" cy="64"/>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046">
                    <a:defRPr/>
                  </a:pPr>
                  <a:endParaRPr lang="en-US" sz="1765" dirty="0">
                    <a:solidFill>
                      <a:srgbClr val="2C292A"/>
                    </a:solidFill>
                    <a:latin typeface="Segoe UI"/>
                  </a:endParaRPr>
                </a:p>
              </p:txBody>
            </p:sp>
            <p:sp>
              <p:nvSpPr>
                <p:cNvPr id="184" name="Rectangle 27"/>
                <p:cNvSpPr>
                  <a:spLocks noChangeArrowheads="1"/>
                </p:cNvSpPr>
                <p:nvPr/>
              </p:nvSpPr>
              <p:spPr bwMode="auto">
                <a:xfrm>
                  <a:off x="4966" y="1902"/>
                  <a:ext cx="65" cy="64"/>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96046">
                    <a:defRPr/>
                  </a:pPr>
                  <a:endParaRPr lang="en-US" sz="1765" dirty="0">
                    <a:solidFill>
                      <a:srgbClr val="2C292A"/>
                    </a:solidFill>
                    <a:latin typeface="Segoe UI"/>
                  </a:endParaRPr>
                </a:p>
              </p:txBody>
            </p:sp>
            <p:sp>
              <p:nvSpPr>
                <p:cNvPr id="185" name="Rectangle 28"/>
                <p:cNvSpPr>
                  <a:spLocks noChangeArrowheads="1"/>
                </p:cNvSpPr>
                <p:nvPr/>
              </p:nvSpPr>
              <p:spPr bwMode="auto">
                <a:xfrm>
                  <a:off x="5067" y="1902"/>
                  <a:ext cx="65" cy="64"/>
                </a:xfrm>
                <a:prstGeom prst="rect">
                  <a:avLst/>
                </a:prstGeom>
                <a:solidFill>
                  <a:schemeClr val="bg1"/>
                </a:solidFill>
                <a:ln w="15875" cap="flat">
                  <a:solidFill>
                    <a:schemeClr val="bg1"/>
                  </a:solidFill>
                  <a:prstDash val="solid"/>
                  <a:miter lim="800000"/>
                  <a:headEnd/>
                  <a:tailEnd/>
                </a:ln>
              </p:spPr>
              <p:txBody>
                <a:bodyPr vert="horz" wrap="square" lIns="87867" tIns="43934" rIns="87867" bIns="43934" numCol="1" anchor="t" anchorCtr="0" compatLnSpc="1">
                  <a:prstTxWarp prst="textNoShape">
                    <a:avLst/>
                  </a:prstTxWarp>
                </a:bodyPr>
                <a:lstStyle/>
                <a:p>
                  <a:pPr defTabSz="896046">
                    <a:defRPr/>
                  </a:pPr>
                  <a:endParaRPr lang="en-US" sz="1765" dirty="0">
                    <a:solidFill>
                      <a:srgbClr val="2C292A"/>
                    </a:solidFill>
                    <a:latin typeface="Segoe UI"/>
                  </a:endParaRPr>
                </a:p>
              </p:txBody>
            </p:sp>
          </p:grpSp>
        </p:grpSp>
        <p:grpSp>
          <p:nvGrpSpPr>
            <p:cNvPr id="144" name="Group 143"/>
            <p:cNvGrpSpPr/>
            <p:nvPr/>
          </p:nvGrpSpPr>
          <p:grpSpPr>
            <a:xfrm>
              <a:off x="10953097" y="2569153"/>
              <a:ext cx="685800" cy="685800"/>
              <a:chOff x="11063998" y="1975226"/>
              <a:chExt cx="452488" cy="452488"/>
            </a:xfrm>
          </p:grpSpPr>
          <p:sp>
            <p:nvSpPr>
              <p:cNvPr id="175" name="Oval 174"/>
              <p:cNvSpPr/>
              <p:nvPr/>
            </p:nvSpPr>
            <p:spPr bwMode="auto">
              <a:xfrm>
                <a:off x="11063998" y="1975226"/>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nvGrpSpPr>
              <p:cNvPr id="176" name="Group 4"/>
              <p:cNvGrpSpPr>
                <a:grpSpLocks noChangeAspect="1"/>
              </p:cNvGrpSpPr>
              <p:nvPr/>
            </p:nvGrpSpPr>
            <p:grpSpPr bwMode="auto">
              <a:xfrm>
                <a:off x="11216236" y="2091621"/>
                <a:ext cx="148013" cy="177616"/>
                <a:chOff x="7385" y="1249"/>
                <a:chExt cx="80" cy="96"/>
              </a:xfrm>
            </p:grpSpPr>
            <p:sp>
              <p:nvSpPr>
                <p:cNvPr id="177" name="Oval 5"/>
                <p:cNvSpPr>
                  <a:spLocks noChangeArrowheads="1"/>
                </p:cNvSpPr>
                <p:nvPr/>
              </p:nvSpPr>
              <p:spPr bwMode="auto">
                <a:xfrm>
                  <a:off x="7397" y="1249"/>
                  <a:ext cx="56" cy="56"/>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78" name="Freeform 6"/>
                <p:cNvSpPr>
                  <a:spLocks/>
                </p:cNvSpPr>
                <p:nvPr/>
              </p:nvSpPr>
              <p:spPr bwMode="auto">
                <a:xfrm>
                  <a:off x="7385" y="1305"/>
                  <a:ext cx="80" cy="40"/>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grpSp>
        </p:grpSp>
        <p:grpSp>
          <p:nvGrpSpPr>
            <p:cNvPr id="145" name="Group 144"/>
            <p:cNvGrpSpPr/>
            <p:nvPr/>
          </p:nvGrpSpPr>
          <p:grpSpPr>
            <a:xfrm>
              <a:off x="10953097" y="4716324"/>
              <a:ext cx="685800" cy="685800"/>
              <a:chOff x="11624397" y="4268019"/>
              <a:chExt cx="452488" cy="452488"/>
            </a:xfrm>
          </p:grpSpPr>
          <p:sp>
            <p:nvSpPr>
              <p:cNvPr id="186" name="Oval 185"/>
              <p:cNvSpPr/>
              <p:nvPr/>
            </p:nvSpPr>
            <p:spPr bwMode="auto">
              <a:xfrm>
                <a:off x="11624397" y="4268019"/>
                <a:ext cx="452488" cy="452488"/>
              </a:xfrm>
              <a:prstGeom prst="ellipse">
                <a:avLst/>
              </a:prstGeom>
              <a:solidFill>
                <a:schemeClr val="tx1">
                  <a:lumMod val="60000"/>
                  <a:lumOff val="40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a:endParaRPr>
              </a:p>
            </p:txBody>
          </p:sp>
          <p:grpSp>
            <p:nvGrpSpPr>
              <p:cNvPr id="147" name="Group 9"/>
              <p:cNvGrpSpPr>
                <a:grpSpLocks noChangeAspect="1"/>
              </p:cNvGrpSpPr>
              <p:nvPr/>
            </p:nvGrpSpPr>
            <p:grpSpPr bwMode="auto">
              <a:xfrm>
                <a:off x="11752216" y="4386250"/>
                <a:ext cx="196850" cy="212726"/>
                <a:chOff x="7297" y="3267"/>
                <a:chExt cx="124" cy="134"/>
              </a:xfrm>
            </p:grpSpPr>
            <p:sp>
              <p:nvSpPr>
                <p:cNvPr id="148" name="Line 10"/>
                <p:cNvSpPr>
                  <a:spLocks noChangeShapeType="1"/>
                </p:cNvSpPr>
                <p:nvPr/>
              </p:nvSpPr>
              <p:spPr bwMode="auto">
                <a:xfrm>
                  <a:off x="7370" y="3360"/>
                  <a:ext cx="3" cy="7"/>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49" name="Line 11"/>
                <p:cNvSpPr>
                  <a:spLocks noChangeShapeType="1"/>
                </p:cNvSpPr>
                <p:nvPr/>
              </p:nvSpPr>
              <p:spPr bwMode="auto">
                <a:xfrm>
                  <a:off x="7345" y="3301"/>
                  <a:ext cx="3" cy="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50" name="Line 12"/>
                <p:cNvSpPr>
                  <a:spLocks noChangeShapeType="1"/>
                </p:cNvSpPr>
                <p:nvPr/>
              </p:nvSpPr>
              <p:spPr bwMode="auto">
                <a:xfrm flipH="1">
                  <a:off x="7345" y="3360"/>
                  <a:ext cx="3" cy="7"/>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51" name="Line 13"/>
                <p:cNvSpPr>
                  <a:spLocks noChangeShapeType="1"/>
                </p:cNvSpPr>
                <p:nvPr/>
              </p:nvSpPr>
              <p:spPr bwMode="auto">
                <a:xfrm flipH="1">
                  <a:off x="7370" y="3301"/>
                  <a:ext cx="3" cy="8"/>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52" name="Line 14"/>
                <p:cNvSpPr>
                  <a:spLocks noChangeShapeType="1"/>
                </p:cNvSpPr>
                <p:nvPr/>
              </p:nvSpPr>
              <p:spPr bwMode="auto">
                <a:xfrm>
                  <a:off x="7386" y="3345"/>
                  <a:ext cx="7" cy="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53" name="Line 15"/>
                <p:cNvSpPr>
                  <a:spLocks noChangeShapeType="1"/>
                </p:cNvSpPr>
                <p:nvPr/>
              </p:nvSpPr>
              <p:spPr bwMode="auto">
                <a:xfrm>
                  <a:off x="7325" y="3320"/>
                  <a:ext cx="7"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57" name="Line 16"/>
                <p:cNvSpPr>
                  <a:spLocks noChangeShapeType="1"/>
                </p:cNvSpPr>
                <p:nvPr/>
              </p:nvSpPr>
              <p:spPr bwMode="auto">
                <a:xfrm flipV="1">
                  <a:off x="7386" y="3320"/>
                  <a:ext cx="7" cy="4"/>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58" name="Line 17"/>
                <p:cNvSpPr>
                  <a:spLocks noChangeShapeType="1"/>
                </p:cNvSpPr>
                <p:nvPr/>
              </p:nvSpPr>
              <p:spPr bwMode="auto">
                <a:xfrm flipV="1">
                  <a:off x="7325" y="3345"/>
                  <a:ext cx="7" cy="3"/>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59" name="Oval 18"/>
                <p:cNvSpPr>
                  <a:spLocks noChangeArrowheads="1"/>
                </p:cNvSpPr>
                <p:nvPr/>
              </p:nvSpPr>
              <p:spPr bwMode="auto">
                <a:xfrm>
                  <a:off x="7334" y="3309"/>
                  <a:ext cx="50" cy="51"/>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60" name="Freeform 19"/>
                <p:cNvSpPr>
                  <a:spLocks/>
                </p:cNvSpPr>
                <p:nvPr/>
              </p:nvSpPr>
              <p:spPr bwMode="auto">
                <a:xfrm>
                  <a:off x="7297" y="3276"/>
                  <a:ext cx="45" cy="118"/>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72" name="Freeform 20"/>
                <p:cNvSpPr>
                  <a:spLocks/>
                </p:cNvSpPr>
                <p:nvPr/>
              </p:nvSpPr>
              <p:spPr bwMode="auto">
                <a:xfrm>
                  <a:off x="7376" y="3276"/>
                  <a:ext cx="45" cy="118"/>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73" name="Freeform 21"/>
                <p:cNvSpPr>
                  <a:spLocks/>
                </p:cNvSpPr>
                <p:nvPr/>
              </p:nvSpPr>
              <p:spPr bwMode="auto">
                <a:xfrm>
                  <a:off x="7376" y="3267"/>
                  <a:ext cx="21" cy="28"/>
                </a:xfrm>
                <a:custGeom>
                  <a:avLst/>
                  <a:gdLst>
                    <a:gd name="T0" fmla="*/ 5 w 21"/>
                    <a:gd name="T1" fmla="*/ 28 h 28"/>
                    <a:gd name="T2" fmla="*/ 0 w 21"/>
                    <a:gd name="T3" fmla="*/ 6 h 28"/>
                    <a:gd name="T4" fmla="*/ 21 w 21"/>
                    <a:gd name="T5" fmla="*/ 0 h 28"/>
                  </a:gdLst>
                  <a:ahLst/>
                  <a:cxnLst>
                    <a:cxn ang="0">
                      <a:pos x="T0" y="T1"/>
                    </a:cxn>
                    <a:cxn ang="0">
                      <a:pos x="T2" y="T3"/>
                    </a:cxn>
                    <a:cxn ang="0">
                      <a:pos x="T4" y="T5"/>
                    </a:cxn>
                  </a:cxnLst>
                  <a:rect l="0" t="0" r="r" b="b"/>
                  <a:pathLst>
                    <a:path w="21" h="28">
                      <a:moveTo>
                        <a:pt x="5" y="28"/>
                      </a:moveTo>
                      <a:lnTo>
                        <a:pt x="0" y="6"/>
                      </a:lnTo>
                      <a:lnTo>
                        <a:pt x="21"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174" name="Freeform 22"/>
                <p:cNvSpPr>
                  <a:spLocks/>
                </p:cNvSpPr>
                <p:nvPr/>
              </p:nvSpPr>
              <p:spPr bwMode="auto">
                <a:xfrm>
                  <a:off x="7321" y="3373"/>
                  <a:ext cx="21" cy="28"/>
                </a:xfrm>
                <a:custGeom>
                  <a:avLst/>
                  <a:gdLst>
                    <a:gd name="T0" fmla="*/ 15 w 21"/>
                    <a:gd name="T1" fmla="*/ 0 h 28"/>
                    <a:gd name="T2" fmla="*/ 21 w 21"/>
                    <a:gd name="T3" fmla="*/ 22 h 28"/>
                    <a:gd name="T4" fmla="*/ 0 w 21"/>
                    <a:gd name="T5" fmla="*/ 28 h 28"/>
                  </a:gdLst>
                  <a:ahLst/>
                  <a:cxnLst>
                    <a:cxn ang="0">
                      <a:pos x="T0" y="T1"/>
                    </a:cxn>
                    <a:cxn ang="0">
                      <a:pos x="T2" y="T3"/>
                    </a:cxn>
                    <a:cxn ang="0">
                      <a:pos x="T4" y="T5"/>
                    </a:cxn>
                  </a:cxnLst>
                  <a:rect l="0" t="0" r="r" b="b"/>
                  <a:pathLst>
                    <a:path w="21" h="28">
                      <a:moveTo>
                        <a:pt x="15" y="0"/>
                      </a:moveTo>
                      <a:lnTo>
                        <a:pt x="21" y="22"/>
                      </a:lnTo>
                      <a:lnTo>
                        <a:pt x="0" y="2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grpSp>
        </p:grpSp>
      </p:grpSp>
      <p:sp>
        <p:nvSpPr>
          <p:cNvPr id="187" name="Rectangle 186"/>
          <p:cNvSpPr/>
          <p:nvPr/>
        </p:nvSpPr>
        <p:spPr>
          <a:xfrm>
            <a:off x="1242358" y="3495327"/>
            <a:ext cx="794084" cy="374752"/>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07" tIns="89630" rIns="143407" bIns="89630" rtlCol="0" anchor="t" anchorCtr="0">
            <a:spAutoFit/>
          </a:bodyPr>
          <a:lstStyle/>
          <a:p>
            <a:pPr algn="ctr" defTabSz="861250">
              <a:lnSpc>
                <a:spcPct val="90000"/>
              </a:lnSpc>
              <a:spcAft>
                <a:spcPts val="565"/>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Cloud</a:t>
            </a:r>
          </a:p>
        </p:txBody>
      </p:sp>
      <p:sp>
        <p:nvSpPr>
          <p:cNvPr id="188" name="Rectangle 187"/>
          <p:cNvSpPr/>
          <p:nvPr/>
        </p:nvSpPr>
        <p:spPr>
          <a:xfrm>
            <a:off x="947390" y="4849766"/>
            <a:ext cx="1455024" cy="374752"/>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07" tIns="89630" rIns="143407" bIns="89630" rtlCol="0" anchor="t" anchorCtr="0">
            <a:spAutoFit/>
          </a:bodyPr>
          <a:lstStyle/>
          <a:p>
            <a:pPr algn="ctr" defTabSz="861250">
              <a:lnSpc>
                <a:spcPct val="90000"/>
              </a:lnSpc>
              <a:spcAft>
                <a:spcPts val="565"/>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On-premises</a:t>
            </a:r>
          </a:p>
        </p:txBody>
      </p:sp>
      <p:sp>
        <p:nvSpPr>
          <p:cNvPr id="189" name="Rectangle 188"/>
          <p:cNvSpPr/>
          <p:nvPr/>
        </p:nvSpPr>
        <p:spPr>
          <a:xfrm>
            <a:off x="9886253" y="5810155"/>
            <a:ext cx="1261690" cy="374752"/>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07" tIns="89630" rIns="143407" bIns="89630" rtlCol="0" anchor="t" anchorCtr="0">
            <a:spAutoFit/>
          </a:bodyPr>
          <a:lstStyle/>
          <a:p>
            <a:pPr algn="ctr" defTabSz="861250">
              <a:lnSpc>
                <a:spcPct val="90000"/>
              </a:lnSpc>
              <a:spcAft>
                <a:spcPts val="565"/>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Automation</a:t>
            </a:r>
          </a:p>
        </p:txBody>
      </p:sp>
      <p:sp>
        <p:nvSpPr>
          <p:cNvPr id="190" name="Rectangle 189"/>
          <p:cNvSpPr/>
          <p:nvPr/>
        </p:nvSpPr>
        <p:spPr>
          <a:xfrm>
            <a:off x="9946169" y="4561962"/>
            <a:ext cx="1141858" cy="374752"/>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07" tIns="89630" rIns="143407" bIns="89630" rtlCol="0" anchor="t" anchorCtr="0">
            <a:spAutoFit/>
          </a:bodyPr>
          <a:lstStyle/>
          <a:p>
            <a:pPr algn="ctr" defTabSz="861250">
              <a:lnSpc>
                <a:spcPct val="90000"/>
              </a:lnSpc>
              <a:spcAft>
                <a:spcPts val="565"/>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Apps</a:t>
            </a:r>
          </a:p>
        </p:txBody>
      </p:sp>
      <p:sp>
        <p:nvSpPr>
          <p:cNvPr id="193" name="Rectangle 192"/>
          <p:cNvSpPr/>
          <p:nvPr/>
        </p:nvSpPr>
        <p:spPr>
          <a:xfrm>
            <a:off x="10061325" y="3205767"/>
            <a:ext cx="964439" cy="374752"/>
          </a:xfrm>
          <a:prstGeom prst="rect">
            <a:avLst/>
          </a:prstGeom>
          <a:no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lIns="143407" tIns="89630" rIns="143407" bIns="89630" rtlCol="0" anchor="t" anchorCtr="0">
            <a:spAutoFit/>
          </a:bodyPr>
          <a:lstStyle/>
          <a:p>
            <a:pPr algn="ctr" defTabSz="861250">
              <a:lnSpc>
                <a:spcPct val="90000"/>
              </a:lnSpc>
              <a:spcAft>
                <a:spcPts val="565"/>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People</a:t>
            </a:r>
          </a:p>
        </p:txBody>
      </p:sp>
      <p:sp>
        <p:nvSpPr>
          <p:cNvPr id="6" name="AutoShape 3"/>
          <p:cNvSpPr>
            <a:spLocks noChangeAspect="1" noChangeArrowheads="1" noTextEdit="1"/>
          </p:cNvSpPr>
          <p:nvPr/>
        </p:nvSpPr>
        <p:spPr bwMode="auto">
          <a:xfrm>
            <a:off x="4746964" y="2764955"/>
            <a:ext cx="300322" cy="31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grpSp>
        <p:nvGrpSpPr>
          <p:cNvPr id="8288" name="Group 8287"/>
          <p:cNvGrpSpPr/>
          <p:nvPr/>
        </p:nvGrpSpPr>
        <p:grpSpPr>
          <a:xfrm>
            <a:off x="4866932" y="2960447"/>
            <a:ext cx="2989789" cy="356033"/>
            <a:chOff x="4965182" y="2945850"/>
            <a:chExt cx="3050173" cy="382322"/>
          </a:xfrm>
        </p:grpSpPr>
        <p:sp>
          <p:nvSpPr>
            <p:cNvPr id="140" name="TextBox 139"/>
            <p:cNvSpPr txBox="1"/>
            <p:nvPr/>
          </p:nvSpPr>
          <p:spPr>
            <a:xfrm>
              <a:off x="5327359" y="2945850"/>
              <a:ext cx="2687996" cy="382322"/>
            </a:xfrm>
            <a:prstGeom prst="rect">
              <a:avLst/>
            </a:prstGeom>
            <a:noFill/>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Get started quickly</a:t>
              </a:r>
            </a:p>
          </p:txBody>
        </p:sp>
        <p:grpSp>
          <p:nvGrpSpPr>
            <p:cNvPr id="21" name="Group 20"/>
            <p:cNvGrpSpPr/>
            <p:nvPr/>
          </p:nvGrpSpPr>
          <p:grpSpPr>
            <a:xfrm>
              <a:off x="4965182" y="2973839"/>
              <a:ext cx="263622" cy="304072"/>
              <a:chOff x="4888982" y="2831392"/>
              <a:chExt cx="263622" cy="304072"/>
            </a:xfrm>
          </p:grpSpPr>
          <p:sp>
            <p:nvSpPr>
              <p:cNvPr id="15" name="Freeform 5"/>
              <p:cNvSpPr>
                <a:spLocks noEditPoints="1"/>
              </p:cNvSpPr>
              <p:nvPr/>
            </p:nvSpPr>
            <p:spPr bwMode="auto">
              <a:xfrm>
                <a:off x="4888982" y="2831392"/>
                <a:ext cx="263622" cy="304072"/>
              </a:xfrm>
              <a:custGeom>
                <a:avLst/>
                <a:gdLst>
                  <a:gd name="T0" fmla="*/ 56 w 112"/>
                  <a:gd name="T1" fmla="*/ 128 h 128"/>
                  <a:gd name="T2" fmla="*/ 112 w 112"/>
                  <a:gd name="T3" fmla="*/ 72 h 128"/>
                  <a:gd name="T4" fmla="*/ 98 w 112"/>
                  <a:gd name="T5" fmla="*/ 35 h 128"/>
                  <a:gd name="T6" fmla="*/ 109 w 112"/>
                  <a:gd name="T7" fmla="*/ 25 h 128"/>
                  <a:gd name="T8" fmla="*/ 103 w 112"/>
                  <a:gd name="T9" fmla="*/ 19 h 128"/>
                  <a:gd name="T10" fmla="*/ 93 w 112"/>
                  <a:gd name="T11" fmla="*/ 30 h 128"/>
                  <a:gd name="T12" fmla="*/ 60 w 112"/>
                  <a:gd name="T13" fmla="*/ 16 h 128"/>
                  <a:gd name="T14" fmla="*/ 60 w 112"/>
                  <a:gd name="T15" fmla="*/ 8 h 128"/>
                  <a:gd name="T16" fmla="*/ 68 w 112"/>
                  <a:gd name="T17" fmla="*/ 8 h 128"/>
                  <a:gd name="T18" fmla="*/ 68 w 112"/>
                  <a:gd name="T19" fmla="*/ 0 h 128"/>
                  <a:gd name="T20" fmla="*/ 44 w 112"/>
                  <a:gd name="T21" fmla="*/ 0 h 128"/>
                  <a:gd name="T22" fmla="*/ 44 w 112"/>
                  <a:gd name="T23" fmla="*/ 8 h 128"/>
                  <a:gd name="T24" fmla="*/ 52 w 112"/>
                  <a:gd name="T25" fmla="*/ 8 h 128"/>
                  <a:gd name="T26" fmla="*/ 52 w 112"/>
                  <a:gd name="T27" fmla="*/ 16 h 128"/>
                  <a:gd name="T28" fmla="*/ 19 w 112"/>
                  <a:gd name="T29" fmla="*/ 30 h 128"/>
                  <a:gd name="T30" fmla="*/ 9 w 112"/>
                  <a:gd name="T31" fmla="*/ 19 h 128"/>
                  <a:gd name="T32" fmla="*/ 3 w 112"/>
                  <a:gd name="T33" fmla="*/ 25 h 128"/>
                  <a:gd name="T34" fmla="*/ 14 w 112"/>
                  <a:gd name="T35" fmla="*/ 35 h 128"/>
                  <a:gd name="T36" fmla="*/ 0 w 112"/>
                  <a:gd name="T37" fmla="*/ 72 h 128"/>
                  <a:gd name="T38" fmla="*/ 56 w 112"/>
                  <a:gd name="T39" fmla="*/ 128 h 128"/>
                  <a:gd name="T40" fmla="*/ 56 w 112"/>
                  <a:gd name="T41" fmla="*/ 24 h 128"/>
                  <a:gd name="T42" fmla="*/ 104 w 112"/>
                  <a:gd name="T43" fmla="*/ 72 h 128"/>
                  <a:gd name="T44" fmla="*/ 56 w 112"/>
                  <a:gd name="T45" fmla="*/ 120 h 128"/>
                  <a:gd name="T46" fmla="*/ 8 w 112"/>
                  <a:gd name="T47" fmla="*/ 72 h 128"/>
                  <a:gd name="T48" fmla="*/ 56 w 112"/>
                  <a:gd name="T4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28">
                    <a:moveTo>
                      <a:pt x="56" y="128"/>
                    </a:moveTo>
                    <a:cubicBezTo>
                      <a:pt x="87" y="128"/>
                      <a:pt x="112" y="103"/>
                      <a:pt x="112" y="72"/>
                    </a:cubicBezTo>
                    <a:cubicBezTo>
                      <a:pt x="112" y="58"/>
                      <a:pt x="107" y="45"/>
                      <a:pt x="98" y="35"/>
                    </a:cubicBezTo>
                    <a:cubicBezTo>
                      <a:pt x="109" y="25"/>
                      <a:pt x="109" y="25"/>
                      <a:pt x="109" y="25"/>
                    </a:cubicBezTo>
                    <a:cubicBezTo>
                      <a:pt x="103" y="19"/>
                      <a:pt x="103" y="19"/>
                      <a:pt x="103" y="19"/>
                    </a:cubicBezTo>
                    <a:cubicBezTo>
                      <a:pt x="93" y="30"/>
                      <a:pt x="93" y="30"/>
                      <a:pt x="93" y="30"/>
                    </a:cubicBezTo>
                    <a:cubicBezTo>
                      <a:pt x="84" y="22"/>
                      <a:pt x="72" y="17"/>
                      <a:pt x="60" y="16"/>
                    </a:cubicBez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40" y="17"/>
                      <a:pt x="28" y="22"/>
                      <a:pt x="19" y="30"/>
                    </a:cubicBezTo>
                    <a:cubicBezTo>
                      <a:pt x="9" y="19"/>
                      <a:pt x="9" y="19"/>
                      <a:pt x="9" y="19"/>
                    </a:cubicBezTo>
                    <a:cubicBezTo>
                      <a:pt x="3" y="25"/>
                      <a:pt x="3" y="25"/>
                      <a:pt x="3" y="25"/>
                    </a:cubicBezTo>
                    <a:cubicBezTo>
                      <a:pt x="14" y="35"/>
                      <a:pt x="14" y="35"/>
                      <a:pt x="14" y="35"/>
                    </a:cubicBezTo>
                    <a:cubicBezTo>
                      <a:pt x="5" y="45"/>
                      <a:pt x="0" y="58"/>
                      <a:pt x="0" y="72"/>
                    </a:cubicBezTo>
                    <a:cubicBezTo>
                      <a:pt x="0" y="103"/>
                      <a:pt x="25" y="128"/>
                      <a:pt x="56" y="128"/>
                    </a:cubicBezTo>
                    <a:moveTo>
                      <a:pt x="56" y="24"/>
                    </a:moveTo>
                    <a:cubicBezTo>
                      <a:pt x="82" y="24"/>
                      <a:pt x="104" y="46"/>
                      <a:pt x="104" y="72"/>
                    </a:cubicBezTo>
                    <a:cubicBezTo>
                      <a:pt x="104" y="98"/>
                      <a:pt x="82" y="120"/>
                      <a:pt x="56" y="120"/>
                    </a:cubicBezTo>
                    <a:cubicBezTo>
                      <a:pt x="30" y="120"/>
                      <a:pt x="8" y="98"/>
                      <a:pt x="8" y="72"/>
                    </a:cubicBezTo>
                    <a:cubicBezTo>
                      <a:pt x="8" y="46"/>
                      <a:pt x="30" y="24"/>
                      <a:pt x="56" y="24"/>
                    </a:cubicBezTo>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16" name="Freeform 6"/>
              <p:cNvSpPr>
                <a:spLocks/>
              </p:cNvSpPr>
              <p:nvPr/>
            </p:nvSpPr>
            <p:spPr bwMode="auto">
              <a:xfrm>
                <a:off x="5012548" y="2922673"/>
                <a:ext cx="67290" cy="140560"/>
              </a:xfrm>
              <a:custGeom>
                <a:avLst/>
                <a:gdLst>
                  <a:gd name="T0" fmla="*/ 45 w 45"/>
                  <a:gd name="T1" fmla="*/ 83 h 94"/>
                  <a:gd name="T2" fmla="*/ 13 w 45"/>
                  <a:gd name="T3" fmla="*/ 51 h 94"/>
                  <a:gd name="T4" fmla="*/ 13 w 45"/>
                  <a:gd name="T5" fmla="*/ 0 h 94"/>
                  <a:gd name="T6" fmla="*/ 0 w 45"/>
                  <a:gd name="T7" fmla="*/ 0 h 94"/>
                  <a:gd name="T8" fmla="*/ 0 w 45"/>
                  <a:gd name="T9" fmla="*/ 58 h 94"/>
                  <a:gd name="T10" fmla="*/ 35 w 45"/>
                  <a:gd name="T11" fmla="*/ 94 h 94"/>
                  <a:gd name="T12" fmla="*/ 45 w 4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5" h="94">
                    <a:moveTo>
                      <a:pt x="45" y="83"/>
                    </a:moveTo>
                    <a:lnTo>
                      <a:pt x="13" y="51"/>
                    </a:lnTo>
                    <a:lnTo>
                      <a:pt x="13" y="0"/>
                    </a:lnTo>
                    <a:lnTo>
                      <a:pt x="0" y="0"/>
                    </a:lnTo>
                    <a:lnTo>
                      <a:pt x="0" y="58"/>
                    </a:lnTo>
                    <a:lnTo>
                      <a:pt x="35" y="94"/>
                    </a:lnTo>
                    <a:lnTo>
                      <a:pt x="45" y="83"/>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grpSp>
      <p:grpSp>
        <p:nvGrpSpPr>
          <p:cNvPr id="48" name="Group 47"/>
          <p:cNvGrpSpPr/>
          <p:nvPr/>
        </p:nvGrpSpPr>
        <p:grpSpPr>
          <a:xfrm>
            <a:off x="4873480" y="2453698"/>
            <a:ext cx="2648069" cy="356033"/>
            <a:chOff x="4970200" y="2448907"/>
            <a:chExt cx="2701551" cy="382322"/>
          </a:xfrm>
        </p:grpSpPr>
        <p:sp>
          <p:nvSpPr>
            <p:cNvPr id="267" name="TextBox 266"/>
            <p:cNvSpPr txBox="1"/>
            <p:nvPr/>
          </p:nvSpPr>
          <p:spPr>
            <a:xfrm>
              <a:off x="5319833" y="2448907"/>
              <a:ext cx="2351918" cy="382322"/>
            </a:xfrm>
            <a:prstGeom prst="rect">
              <a:avLst/>
            </a:prstGeom>
            <a:noFill/>
          </p:spPr>
          <p:txBody>
            <a:bodyPr wrap="square" lIns="143407" tIns="89630" rIns="143407" bIns="89630" rtlCol="0">
              <a:spAutoFit/>
            </a:bodyPr>
            <a:lstStyle>
              <a:defPPr>
                <a:defRPr lang="en-US"/>
              </a:defPPr>
              <a:lvl1pPr marR="0" lvl="0" indent="0" fontAlgn="base">
                <a:lnSpc>
                  <a:spcPct val="90000"/>
                </a:lnSpc>
                <a:spcBef>
                  <a:spcPct val="0"/>
                </a:spcBef>
                <a:spcAft>
                  <a:spcPts val="600"/>
                </a:spcAft>
                <a:buClrTx/>
                <a:buSzTx/>
                <a:buFontTx/>
                <a:buNone/>
                <a:tabLst/>
                <a:defRPr kumimoji="0" sz="1400" u="none" strike="noStrike" cap="none" spc="0" normalizeH="0" baseline="0">
                  <a:ln>
                    <a:noFill/>
                  </a:ln>
                  <a:gradFill>
                    <a:gsLst>
                      <a:gs pos="2917">
                        <a:srgbClr val="505050"/>
                      </a:gs>
                      <a:gs pos="100000">
                        <a:srgbClr val="505050"/>
                      </a:gs>
                    </a:gsLst>
                    <a:lin ang="5400000" scaled="0"/>
                  </a:gradFill>
                  <a:effectLst/>
                  <a:uLnTx/>
                  <a:uFillTx/>
                  <a:latin typeface="Segoe UI" panose="020B0502040204020203" pitchFamily="34" charset="0"/>
                  <a:cs typeface="Segoe UI" panose="020B0502040204020203" pitchFamily="34" charset="0"/>
                </a:defRPr>
              </a:lvl1pPr>
            </a:lstStyle>
            <a:p>
              <a:pPr defTabSz="914192">
                <a:defRPr/>
              </a:pPr>
              <a:r>
                <a:rPr lang="en-US" sz="1371" dirty="0">
                  <a:gradFill>
                    <a:gsLst>
                      <a:gs pos="2917">
                        <a:srgbClr val="353535"/>
                      </a:gs>
                      <a:gs pos="100000">
                        <a:srgbClr val="353535"/>
                      </a:gs>
                    </a:gsLst>
                    <a:lin ang="5400000" scaled="0"/>
                  </a:gradFill>
                  <a:latin typeface="Segoe UI Semilight"/>
                </a:rPr>
                <a:t>Power BI reports</a:t>
              </a:r>
            </a:p>
          </p:txBody>
        </p:sp>
        <p:grpSp>
          <p:nvGrpSpPr>
            <p:cNvPr id="40" name="Group 26"/>
            <p:cNvGrpSpPr>
              <a:grpSpLocks noChangeAspect="1"/>
            </p:cNvGrpSpPr>
            <p:nvPr/>
          </p:nvGrpSpPr>
          <p:grpSpPr bwMode="auto">
            <a:xfrm>
              <a:off x="4970200" y="2475571"/>
              <a:ext cx="249178" cy="322052"/>
              <a:chOff x="3812" y="2068"/>
              <a:chExt cx="212" cy="274"/>
            </a:xfrm>
            <a:solidFill>
              <a:schemeClr val="tx1">
                <a:lumMod val="60000"/>
                <a:lumOff val="40000"/>
              </a:schemeClr>
            </a:solidFill>
          </p:grpSpPr>
          <p:sp>
            <p:nvSpPr>
              <p:cNvPr id="42" name="Freeform 27"/>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43" name="Freeform 28"/>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44" name="Freeform 29"/>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45" name="Freeform 30"/>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46" name="Rectangle 31"/>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47" name="Freeform 32"/>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grpSp>
      <p:sp>
        <p:nvSpPr>
          <p:cNvPr id="154" name="Title 1">
            <a:extLst>
              <a:ext uri="{FF2B5EF4-FFF2-40B4-BE49-F238E27FC236}">
                <a16:creationId xmlns:a16="http://schemas.microsoft.com/office/drawing/2014/main" id="{CE9466B0-F1B2-403E-A78E-3A791E8E19B4}"/>
              </a:ext>
            </a:extLst>
          </p:cNvPr>
          <p:cNvSpPr txBox="1">
            <a:spLocks/>
          </p:cNvSpPr>
          <p:nvPr/>
        </p:nvSpPr>
        <p:spPr>
          <a:xfrm>
            <a:off x="838200" y="365125"/>
            <a:ext cx="10575008" cy="619613"/>
          </a:xfrm>
          <a:prstGeom prst="rect">
            <a:avLst/>
          </a:prstGeom>
          <a:solidFill>
            <a:schemeClr val="accent4">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b="1" dirty="0"/>
              <a:t>          Power BI : </a:t>
            </a:r>
            <a:r>
              <a:rPr lang="en-IN" sz="3000" dirty="0"/>
              <a:t>Overview</a:t>
            </a:r>
            <a:endParaRPr lang="en-IN" sz="2400" b="1" baseline="-40000" dirty="0"/>
          </a:p>
        </p:txBody>
      </p:sp>
      <p:pic>
        <p:nvPicPr>
          <p:cNvPr id="3" name="Picture 2">
            <a:extLst>
              <a:ext uri="{FF2B5EF4-FFF2-40B4-BE49-F238E27FC236}">
                <a16:creationId xmlns:a16="http://schemas.microsoft.com/office/drawing/2014/main" id="{18B8ABB8-D5C8-40B8-B8FD-3A11D8642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5124"/>
            <a:ext cx="844061" cy="619613"/>
          </a:xfrm>
          <a:prstGeom prst="rect">
            <a:avLst/>
          </a:prstGeom>
          <a:solidFill>
            <a:schemeClr val="accent4">
              <a:lumMod val="60000"/>
              <a:lumOff val="40000"/>
            </a:schemeClr>
          </a:solidFill>
        </p:spPr>
      </p:pic>
      <p:sp>
        <p:nvSpPr>
          <p:cNvPr id="41" name="Title 1">
            <a:extLst>
              <a:ext uri="{FF2B5EF4-FFF2-40B4-BE49-F238E27FC236}">
                <a16:creationId xmlns:a16="http://schemas.microsoft.com/office/drawing/2014/main" id="{F332BAB8-1C1E-4FA3-B7F6-BCC8FCEDB225}"/>
              </a:ext>
            </a:extLst>
          </p:cNvPr>
          <p:cNvSpPr txBox="1">
            <a:spLocks/>
          </p:cNvSpPr>
          <p:nvPr/>
        </p:nvSpPr>
        <p:spPr>
          <a:xfrm>
            <a:off x="838200" y="1064459"/>
            <a:ext cx="10575008" cy="448919"/>
          </a:xfrm>
          <a:prstGeom prst="rect">
            <a:avLst/>
          </a:prstGeom>
          <a:solidFill>
            <a:schemeClr val="bg1"/>
          </a:solidFill>
          <a:ln>
            <a:solidFill>
              <a:schemeClr val="bg1"/>
            </a:solidFill>
          </a:ln>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000" dirty="0"/>
              <a:t>Exp</a:t>
            </a:r>
            <a:r>
              <a:rPr lang="en-US" sz="3200" dirty="0"/>
              <a:t>erience your data </a:t>
            </a:r>
            <a:r>
              <a:rPr lang="en-US" sz="2400" baseline="-40000" dirty="0"/>
              <a:t>Any data, any way, anywhere</a:t>
            </a:r>
            <a:endParaRPr lang="en-IN" sz="2400" b="1" baseline="-40000" dirty="0"/>
          </a:p>
        </p:txBody>
      </p:sp>
    </p:spTree>
    <p:extLst>
      <p:ext uri="{BB962C8B-B14F-4D97-AF65-F5344CB8AC3E}">
        <p14:creationId xmlns:p14="http://schemas.microsoft.com/office/powerpoint/2010/main" val="1389082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hidden="1"/>
          <p:cNvSpPr/>
          <p:nvPr/>
        </p:nvSpPr>
        <p:spPr>
          <a:xfrm>
            <a:off x="338532" y="208141"/>
            <a:ext cx="10613971" cy="1015390"/>
          </a:xfrm>
          <a:prstGeom prst="rect">
            <a:avLst/>
          </a:prstGeom>
        </p:spPr>
        <p:txBody>
          <a:bodyPr wrap="square">
            <a:spAutoFit/>
          </a:bodyPr>
          <a:lstStyle/>
          <a:p>
            <a:pPr defTabSz="914192">
              <a:defRPr/>
            </a:pPr>
            <a:r>
              <a:rPr lang="en-US" sz="3528" dirty="0">
                <a:solidFill>
                  <a:srgbClr val="505050"/>
                </a:solidFill>
                <a:latin typeface="Segoe UI"/>
              </a:rPr>
              <a:t>Power BI: extending on-premises capabilities</a:t>
            </a:r>
            <a:br>
              <a:rPr lang="en-US" sz="1765" dirty="0">
                <a:solidFill>
                  <a:srgbClr val="505050"/>
                </a:solidFill>
                <a:latin typeface="Segoe UI"/>
              </a:rPr>
            </a:br>
            <a:endParaRPr lang="en-US" sz="2353" dirty="0">
              <a:solidFill>
                <a:srgbClr val="505050"/>
              </a:solidFill>
              <a:latin typeface="Segoe UI"/>
            </a:endParaRPr>
          </a:p>
        </p:txBody>
      </p:sp>
      <p:sp>
        <p:nvSpPr>
          <p:cNvPr id="3" name="Cross 2"/>
          <p:cNvSpPr/>
          <p:nvPr/>
        </p:nvSpPr>
        <p:spPr bwMode="auto">
          <a:xfrm>
            <a:off x="5920357" y="3739954"/>
            <a:ext cx="376729" cy="376729"/>
          </a:xfrm>
          <a:prstGeom prst="plus">
            <a:avLst>
              <a:gd name="adj" fmla="val 47482"/>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Semilight"/>
            </a:endParaRPr>
          </a:p>
        </p:txBody>
      </p:sp>
      <p:grpSp>
        <p:nvGrpSpPr>
          <p:cNvPr id="7" name="Group 6">
            <a:extLst>
              <a:ext uri="{FF2B5EF4-FFF2-40B4-BE49-F238E27FC236}">
                <a16:creationId xmlns:a16="http://schemas.microsoft.com/office/drawing/2014/main" id="{004D940C-7D14-45C5-8FAC-25B4E6B76C1F}"/>
              </a:ext>
            </a:extLst>
          </p:cNvPr>
          <p:cNvGrpSpPr/>
          <p:nvPr/>
        </p:nvGrpSpPr>
        <p:grpSpPr>
          <a:xfrm>
            <a:off x="1975103" y="3050275"/>
            <a:ext cx="2633400" cy="2089986"/>
            <a:chOff x="1843958" y="2745762"/>
            <a:chExt cx="2633773" cy="1887098"/>
          </a:xfrm>
        </p:grpSpPr>
        <p:grpSp>
          <p:nvGrpSpPr>
            <p:cNvPr id="149" name="Group 148"/>
            <p:cNvGrpSpPr/>
            <p:nvPr/>
          </p:nvGrpSpPr>
          <p:grpSpPr>
            <a:xfrm>
              <a:off x="1911957" y="4258054"/>
              <a:ext cx="2329013" cy="374806"/>
              <a:chOff x="4901923" y="4436679"/>
              <a:chExt cx="3068668" cy="493839"/>
            </a:xfrm>
          </p:grpSpPr>
          <p:grpSp>
            <p:nvGrpSpPr>
              <p:cNvPr id="150" name="Group 149"/>
              <p:cNvGrpSpPr/>
              <p:nvPr/>
            </p:nvGrpSpPr>
            <p:grpSpPr>
              <a:xfrm>
                <a:off x="4901923" y="4482995"/>
                <a:ext cx="367430" cy="245788"/>
                <a:chOff x="4794597" y="4302647"/>
                <a:chExt cx="435323" cy="291204"/>
              </a:xfrm>
            </p:grpSpPr>
            <p:sp>
              <p:nvSpPr>
                <p:cNvPr id="152" name="Freeform 5"/>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53" name="Freeform 8"/>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57" name="Freeform 9"/>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sp>
            <p:nvSpPr>
              <p:cNvPr id="151" name="TextBox 150"/>
              <p:cNvSpPr txBox="1"/>
              <p:nvPr/>
            </p:nvSpPr>
            <p:spPr>
              <a:xfrm>
                <a:off x="5327359" y="4436679"/>
                <a:ext cx="2643232" cy="493839"/>
              </a:xfrm>
              <a:prstGeom prst="rect">
                <a:avLst/>
              </a:prstGeom>
              <a:noFill/>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Custom Visualizations</a:t>
                </a:r>
              </a:p>
            </p:txBody>
          </p:sp>
        </p:grpSp>
        <p:grpSp>
          <p:nvGrpSpPr>
            <p:cNvPr id="158" name="Group 157"/>
            <p:cNvGrpSpPr/>
            <p:nvPr/>
          </p:nvGrpSpPr>
          <p:grpSpPr>
            <a:xfrm>
              <a:off x="1843958" y="3497356"/>
              <a:ext cx="2397012" cy="381176"/>
              <a:chOff x="4812330" y="3434398"/>
              <a:chExt cx="3158261" cy="502233"/>
            </a:xfrm>
          </p:grpSpPr>
          <p:sp>
            <p:nvSpPr>
              <p:cNvPr id="159" name="TextBox 158"/>
              <p:cNvSpPr txBox="1"/>
              <p:nvPr/>
            </p:nvSpPr>
            <p:spPr>
              <a:xfrm>
                <a:off x="5327360" y="3442792"/>
                <a:ext cx="2643231" cy="493839"/>
              </a:xfrm>
              <a:prstGeom prst="rect">
                <a:avLst/>
              </a:prstGeom>
              <a:noFill/>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Live Dashboards</a:t>
                </a:r>
              </a:p>
            </p:txBody>
          </p:sp>
          <p:grpSp>
            <p:nvGrpSpPr>
              <p:cNvPr id="160" name="Group 159"/>
              <p:cNvGrpSpPr/>
              <p:nvPr/>
            </p:nvGrpSpPr>
            <p:grpSpPr>
              <a:xfrm>
                <a:off x="4812330" y="3434398"/>
                <a:ext cx="470407" cy="338942"/>
                <a:chOff x="4740818" y="3281526"/>
                <a:chExt cx="470407" cy="338942"/>
              </a:xfrm>
            </p:grpSpPr>
            <p:sp>
              <p:nvSpPr>
                <p:cNvPr id="161" name="Oval 5"/>
                <p:cNvSpPr>
                  <a:spLocks noChangeArrowheads="1"/>
                </p:cNvSpPr>
                <p:nvPr/>
              </p:nvSpPr>
              <p:spPr bwMode="auto">
                <a:xfrm>
                  <a:off x="4740818" y="3281526"/>
                  <a:ext cx="195124" cy="192024"/>
                </a:xfrm>
                <a:prstGeom prst="ellips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62" name="Freeform 6"/>
                <p:cNvSpPr>
                  <a:spLocks/>
                </p:cNvSpPr>
                <p:nvPr/>
              </p:nvSpPr>
              <p:spPr bwMode="auto">
                <a:xfrm>
                  <a:off x="4838907" y="3326673"/>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63" name="Line 7"/>
                <p:cNvSpPr>
                  <a:spLocks noChangeShapeType="1"/>
                </p:cNvSpPr>
                <p:nvPr/>
              </p:nvSpPr>
              <p:spPr bwMode="auto">
                <a:xfrm>
                  <a:off x="4875823" y="3620468"/>
                  <a:ext cx="335402"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164" name="Rectangle 8"/>
                <p:cNvSpPr>
                  <a:spLocks noChangeArrowheads="1"/>
                </p:cNvSpPr>
                <p:nvPr/>
              </p:nvSpPr>
              <p:spPr bwMode="auto">
                <a:xfrm>
                  <a:off x="4883206" y="3497765"/>
                  <a:ext cx="48517" cy="82089"/>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69" name="Rectangle 9"/>
                <p:cNvSpPr>
                  <a:spLocks noChangeArrowheads="1"/>
                </p:cNvSpPr>
                <p:nvPr/>
              </p:nvSpPr>
              <p:spPr bwMode="auto">
                <a:xfrm>
                  <a:off x="4971803" y="3439871"/>
                  <a:ext cx="48517" cy="139985"/>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70" name="Rectangle 10"/>
                <p:cNvSpPr>
                  <a:spLocks noChangeArrowheads="1"/>
                </p:cNvSpPr>
                <p:nvPr/>
              </p:nvSpPr>
              <p:spPr bwMode="auto">
                <a:xfrm>
                  <a:off x="5060400" y="3470978"/>
                  <a:ext cx="48517" cy="10887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71" name="Rectangle 11"/>
                <p:cNvSpPr>
                  <a:spLocks noChangeArrowheads="1"/>
                </p:cNvSpPr>
                <p:nvPr/>
              </p:nvSpPr>
              <p:spPr bwMode="auto">
                <a:xfrm>
                  <a:off x="5148996" y="3399257"/>
                  <a:ext cx="48517" cy="180597"/>
                </a:xfrm>
                <a:prstGeom prst="rect">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172" name="Line 20"/>
                <p:cNvSpPr>
                  <a:spLocks noChangeShapeType="1"/>
                </p:cNvSpPr>
                <p:nvPr/>
              </p:nvSpPr>
              <p:spPr bwMode="auto">
                <a:xfrm>
                  <a:off x="4807446" y="3452478"/>
                  <a:ext cx="0" cy="0"/>
                </a:xfrm>
                <a:prstGeom prst="line">
                  <a:avLst/>
                </a:pr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grpSp>
        <p:grpSp>
          <p:nvGrpSpPr>
            <p:cNvPr id="173" name="Group 172"/>
            <p:cNvGrpSpPr/>
            <p:nvPr/>
          </p:nvGrpSpPr>
          <p:grpSpPr>
            <a:xfrm>
              <a:off x="1869996" y="3880892"/>
              <a:ext cx="2607735" cy="374806"/>
              <a:chOff x="4846638" y="3939736"/>
              <a:chExt cx="3435907" cy="493839"/>
            </a:xfrm>
          </p:grpSpPr>
          <p:sp>
            <p:nvSpPr>
              <p:cNvPr id="174" name="TextBox 173"/>
              <p:cNvSpPr txBox="1"/>
              <p:nvPr/>
            </p:nvSpPr>
            <p:spPr>
              <a:xfrm>
                <a:off x="5327359" y="3939736"/>
                <a:ext cx="2955186" cy="493839"/>
              </a:xfrm>
              <a:prstGeom prst="rect">
                <a:avLst/>
              </a:prstGeom>
              <a:noFill/>
            </p:spPr>
            <p:txBody>
              <a:bodyPr wrap="square" lIns="143407" tIns="89630" rIns="143407" bIns="89630" rtlCol="0">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defTabSz="914192">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Natural Language Query</a:t>
                </a:r>
              </a:p>
            </p:txBody>
          </p:sp>
          <p:grpSp>
            <p:nvGrpSpPr>
              <p:cNvPr id="175" name="Group 174"/>
              <p:cNvGrpSpPr/>
              <p:nvPr/>
            </p:nvGrpSpPr>
            <p:grpSpPr>
              <a:xfrm>
                <a:off x="4846638" y="3974764"/>
                <a:ext cx="449420" cy="298388"/>
                <a:chOff x="4740027" y="3825516"/>
                <a:chExt cx="510242" cy="338770"/>
              </a:xfrm>
            </p:grpSpPr>
            <p:sp>
              <p:nvSpPr>
                <p:cNvPr id="176" name="Line 6"/>
                <p:cNvSpPr>
                  <a:spLocks noChangeShapeType="1"/>
                </p:cNvSpPr>
                <p:nvPr/>
              </p:nvSpPr>
              <p:spPr bwMode="auto">
                <a:xfrm>
                  <a:off x="5014260" y="3825516"/>
                  <a:ext cx="0" cy="0"/>
                </a:xfrm>
                <a:prstGeom prst="line">
                  <a:avLst/>
                </a:prstGeom>
                <a:solidFill>
                  <a:schemeClr val="tx1"/>
                </a:solidFill>
                <a:ln w="15875" cap="flat">
                  <a:solidFill>
                    <a:schemeClr val="accent3"/>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77" name="Line 7"/>
                <p:cNvSpPr>
                  <a:spLocks noChangeShapeType="1"/>
                </p:cNvSpPr>
                <p:nvPr/>
              </p:nvSpPr>
              <p:spPr bwMode="auto">
                <a:xfrm>
                  <a:off x="4882465" y="3825516"/>
                  <a:ext cx="0" cy="0"/>
                </a:xfrm>
                <a:prstGeom prst="line">
                  <a:avLst/>
                </a:prstGeom>
                <a:solidFill>
                  <a:schemeClr val="tx1"/>
                </a:solidFill>
                <a:ln w="15875" cap="flat">
                  <a:solidFill>
                    <a:schemeClr val="accent3"/>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78" name="Freeform 19"/>
                <p:cNvSpPr>
                  <a:spLocks/>
                </p:cNvSpPr>
                <p:nvPr/>
              </p:nvSpPr>
              <p:spPr bwMode="auto">
                <a:xfrm>
                  <a:off x="4740027" y="3833259"/>
                  <a:ext cx="303715" cy="229837"/>
                </a:xfrm>
                <a:custGeom>
                  <a:avLst/>
                  <a:gdLst>
                    <a:gd name="T0" fmla="*/ 118 w 143"/>
                    <a:gd name="T1" fmla="*/ 97 h 123"/>
                    <a:gd name="T2" fmla="*/ 143 w 143"/>
                    <a:gd name="T3" fmla="*/ 71 h 123"/>
                    <a:gd name="T4" fmla="*/ 143 w 143"/>
                    <a:gd name="T5" fmla="*/ 27 h 123"/>
                    <a:gd name="T6" fmla="*/ 118 w 143"/>
                    <a:gd name="T7" fmla="*/ 0 h 123"/>
                    <a:gd name="T8" fmla="*/ 26 w 143"/>
                    <a:gd name="T9" fmla="*/ 0 h 123"/>
                    <a:gd name="T10" fmla="*/ 0 w 143"/>
                    <a:gd name="T11" fmla="*/ 27 h 123"/>
                    <a:gd name="T12" fmla="*/ 0 w 143"/>
                    <a:gd name="T13" fmla="*/ 71 h 123"/>
                    <a:gd name="T14" fmla="*/ 26 w 143"/>
                    <a:gd name="T15" fmla="*/ 97 h 123"/>
                    <a:gd name="T16" fmla="*/ 36 w 143"/>
                    <a:gd name="T17" fmla="*/ 97 h 123"/>
                    <a:gd name="T18" fmla="*/ 36 w 143"/>
                    <a:gd name="T19" fmla="*/ 116 h 123"/>
                    <a:gd name="T20" fmla="*/ 41 w 143"/>
                    <a:gd name="T21" fmla="*/ 122 h 123"/>
                    <a:gd name="T22" fmla="*/ 43 w 143"/>
                    <a:gd name="T23" fmla="*/ 123 h 123"/>
                    <a:gd name="T24" fmla="*/ 48 w 143"/>
                    <a:gd name="T25" fmla="*/ 121 h 123"/>
                    <a:gd name="T26" fmla="*/ 68 w 143"/>
                    <a:gd name="T27" fmla="*/ 97 h 123"/>
                    <a:gd name="T28" fmla="*/ 88 w 143"/>
                    <a:gd name="T29"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123">
                      <a:moveTo>
                        <a:pt x="118" y="97"/>
                      </a:moveTo>
                      <a:cubicBezTo>
                        <a:pt x="132" y="97"/>
                        <a:pt x="143" y="85"/>
                        <a:pt x="143" y="71"/>
                      </a:cubicBezTo>
                      <a:cubicBezTo>
                        <a:pt x="143" y="27"/>
                        <a:pt x="143" y="27"/>
                        <a:pt x="143" y="27"/>
                      </a:cubicBezTo>
                      <a:cubicBezTo>
                        <a:pt x="143" y="12"/>
                        <a:pt x="132" y="0"/>
                        <a:pt x="118" y="0"/>
                      </a:cubicBezTo>
                      <a:cubicBezTo>
                        <a:pt x="26" y="0"/>
                        <a:pt x="26" y="0"/>
                        <a:pt x="26" y="0"/>
                      </a:cubicBezTo>
                      <a:cubicBezTo>
                        <a:pt x="12" y="0"/>
                        <a:pt x="0" y="12"/>
                        <a:pt x="0" y="27"/>
                      </a:cubicBezTo>
                      <a:cubicBezTo>
                        <a:pt x="0" y="71"/>
                        <a:pt x="0" y="71"/>
                        <a:pt x="0" y="71"/>
                      </a:cubicBezTo>
                      <a:cubicBezTo>
                        <a:pt x="0" y="85"/>
                        <a:pt x="12" y="97"/>
                        <a:pt x="26" y="97"/>
                      </a:cubicBezTo>
                      <a:cubicBezTo>
                        <a:pt x="36" y="97"/>
                        <a:pt x="36" y="97"/>
                        <a:pt x="36" y="97"/>
                      </a:cubicBezTo>
                      <a:cubicBezTo>
                        <a:pt x="36" y="116"/>
                        <a:pt x="36" y="116"/>
                        <a:pt x="36" y="116"/>
                      </a:cubicBezTo>
                      <a:cubicBezTo>
                        <a:pt x="36" y="119"/>
                        <a:pt x="38" y="121"/>
                        <a:pt x="41" y="122"/>
                      </a:cubicBezTo>
                      <a:cubicBezTo>
                        <a:pt x="41" y="123"/>
                        <a:pt x="42" y="123"/>
                        <a:pt x="43" y="123"/>
                      </a:cubicBezTo>
                      <a:cubicBezTo>
                        <a:pt x="45" y="123"/>
                        <a:pt x="47" y="122"/>
                        <a:pt x="48" y="121"/>
                      </a:cubicBezTo>
                      <a:cubicBezTo>
                        <a:pt x="68" y="97"/>
                        <a:pt x="68" y="97"/>
                        <a:pt x="68" y="97"/>
                      </a:cubicBezTo>
                      <a:cubicBezTo>
                        <a:pt x="88" y="97"/>
                        <a:pt x="88" y="97"/>
                        <a:pt x="88" y="97"/>
                      </a:cubicBezTo>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179" name="Freeform 21"/>
                <p:cNvSpPr>
                  <a:spLocks/>
                </p:cNvSpPr>
                <p:nvPr/>
              </p:nvSpPr>
              <p:spPr bwMode="auto">
                <a:xfrm>
                  <a:off x="4948579" y="3926876"/>
                  <a:ext cx="301690" cy="237410"/>
                </a:xfrm>
                <a:custGeom>
                  <a:avLst/>
                  <a:gdLst>
                    <a:gd name="T0" fmla="*/ 25 w 142"/>
                    <a:gd name="T1" fmla="*/ 0 h 123"/>
                    <a:gd name="T2" fmla="*/ 0 w 142"/>
                    <a:gd name="T3" fmla="*/ 27 h 123"/>
                    <a:gd name="T4" fmla="*/ 0 w 142"/>
                    <a:gd name="T5" fmla="*/ 71 h 123"/>
                    <a:gd name="T6" fmla="*/ 25 w 142"/>
                    <a:gd name="T7" fmla="*/ 97 h 123"/>
                    <a:gd name="T8" fmla="*/ 75 w 142"/>
                    <a:gd name="T9" fmla="*/ 97 h 123"/>
                    <a:gd name="T10" fmla="*/ 95 w 142"/>
                    <a:gd name="T11" fmla="*/ 121 h 123"/>
                    <a:gd name="T12" fmla="*/ 100 w 142"/>
                    <a:gd name="T13" fmla="*/ 123 h 123"/>
                    <a:gd name="T14" fmla="*/ 102 w 142"/>
                    <a:gd name="T15" fmla="*/ 123 h 123"/>
                    <a:gd name="T16" fmla="*/ 107 w 142"/>
                    <a:gd name="T17" fmla="*/ 116 h 123"/>
                    <a:gd name="T18" fmla="*/ 107 w 142"/>
                    <a:gd name="T19" fmla="*/ 97 h 123"/>
                    <a:gd name="T20" fmla="*/ 117 w 142"/>
                    <a:gd name="T21" fmla="*/ 97 h 123"/>
                    <a:gd name="T22" fmla="*/ 142 w 142"/>
                    <a:gd name="T23" fmla="*/ 71 h 123"/>
                    <a:gd name="T24" fmla="*/ 142 w 142"/>
                    <a:gd name="T25" fmla="*/ 27 h 123"/>
                    <a:gd name="T26" fmla="*/ 117 w 142"/>
                    <a:gd name="T27" fmla="*/ 0 h 123"/>
                    <a:gd name="T28" fmla="*/ 117 w 142"/>
                    <a:gd name="T29" fmla="*/ 0 h 123"/>
                    <a:gd name="T30" fmla="*/ 55 w 142"/>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23">
                      <a:moveTo>
                        <a:pt x="25" y="0"/>
                      </a:moveTo>
                      <a:cubicBezTo>
                        <a:pt x="11" y="0"/>
                        <a:pt x="0" y="12"/>
                        <a:pt x="0" y="27"/>
                      </a:cubicBezTo>
                      <a:cubicBezTo>
                        <a:pt x="0" y="71"/>
                        <a:pt x="0" y="71"/>
                        <a:pt x="0" y="71"/>
                      </a:cubicBezTo>
                      <a:cubicBezTo>
                        <a:pt x="0" y="85"/>
                        <a:pt x="11" y="97"/>
                        <a:pt x="25" y="97"/>
                      </a:cubicBezTo>
                      <a:cubicBezTo>
                        <a:pt x="75" y="97"/>
                        <a:pt x="75" y="97"/>
                        <a:pt x="75" y="97"/>
                      </a:cubicBezTo>
                      <a:cubicBezTo>
                        <a:pt x="95" y="121"/>
                        <a:pt x="95" y="121"/>
                        <a:pt x="95" y="121"/>
                      </a:cubicBezTo>
                      <a:cubicBezTo>
                        <a:pt x="96" y="122"/>
                        <a:pt x="98" y="123"/>
                        <a:pt x="100" y="123"/>
                      </a:cubicBezTo>
                      <a:cubicBezTo>
                        <a:pt x="101" y="123"/>
                        <a:pt x="102" y="123"/>
                        <a:pt x="102" y="123"/>
                      </a:cubicBezTo>
                      <a:cubicBezTo>
                        <a:pt x="105" y="121"/>
                        <a:pt x="107" y="119"/>
                        <a:pt x="107" y="116"/>
                      </a:cubicBezTo>
                      <a:cubicBezTo>
                        <a:pt x="107" y="97"/>
                        <a:pt x="107" y="97"/>
                        <a:pt x="107" y="97"/>
                      </a:cubicBezTo>
                      <a:cubicBezTo>
                        <a:pt x="117" y="97"/>
                        <a:pt x="117" y="97"/>
                        <a:pt x="117" y="97"/>
                      </a:cubicBezTo>
                      <a:cubicBezTo>
                        <a:pt x="131" y="97"/>
                        <a:pt x="142" y="85"/>
                        <a:pt x="142" y="71"/>
                      </a:cubicBezTo>
                      <a:cubicBezTo>
                        <a:pt x="142" y="27"/>
                        <a:pt x="142" y="27"/>
                        <a:pt x="142" y="27"/>
                      </a:cubicBezTo>
                      <a:cubicBezTo>
                        <a:pt x="142" y="12"/>
                        <a:pt x="131" y="0"/>
                        <a:pt x="117" y="0"/>
                      </a:cubicBezTo>
                      <a:cubicBezTo>
                        <a:pt x="117" y="0"/>
                        <a:pt x="117" y="0"/>
                        <a:pt x="117" y="0"/>
                      </a:cubicBezTo>
                      <a:cubicBezTo>
                        <a:pt x="55" y="0"/>
                        <a:pt x="55" y="0"/>
                        <a:pt x="55" y="0"/>
                      </a:cubicBezTo>
                    </a:path>
                  </a:pathLst>
                </a:custGeom>
                <a:solidFill>
                  <a:srgbClr val="FFFFFF"/>
                </a:solid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180" name="Freeform 22"/>
                <p:cNvSpPr>
                  <a:spLocks/>
                </p:cNvSpPr>
                <p:nvPr/>
              </p:nvSpPr>
              <p:spPr bwMode="auto">
                <a:xfrm>
                  <a:off x="4836202" y="3882777"/>
                  <a:ext cx="103263" cy="89576"/>
                </a:xfrm>
                <a:custGeom>
                  <a:avLst/>
                  <a:gdLst>
                    <a:gd name="T0" fmla="*/ 19 w 49"/>
                    <a:gd name="T1" fmla="*/ 0 h 51"/>
                    <a:gd name="T2" fmla="*/ 0 w 49"/>
                    <a:gd name="T3" fmla="*/ 51 h 51"/>
                    <a:gd name="T4" fmla="*/ 11 w 49"/>
                    <a:gd name="T5" fmla="*/ 51 h 51"/>
                    <a:gd name="T6" fmla="*/ 15 w 49"/>
                    <a:gd name="T7" fmla="*/ 39 h 51"/>
                    <a:gd name="T8" fmla="*/ 34 w 49"/>
                    <a:gd name="T9" fmla="*/ 39 h 51"/>
                    <a:gd name="T10" fmla="*/ 38 w 49"/>
                    <a:gd name="T11" fmla="*/ 51 h 51"/>
                    <a:gd name="T12" fmla="*/ 49 w 49"/>
                    <a:gd name="T13" fmla="*/ 51 h 51"/>
                    <a:gd name="T14" fmla="*/ 30 w 49"/>
                    <a:gd name="T15" fmla="*/ 0 h 51"/>
                    <a:gd name="T16" fmla="*/ 19 w 49"/>
                    <a:gd name="T17" fmla="*/ 0 h 51"/>
                    <a:gd name="T18" fmla="*/ 19 w 49"/>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51">
                      <a:moveTo>
                        <a:pt x="19" y="0"/>
                      </a:moveTo>
                      <a:cubicBezTo>
                        <a:pt x="0" y="51"/>
                        <a:pt x="0" y="51"/>
                        <a:pt x="0" y="51"/>
                      </a:cubicBezTo>
                      <a:cubicBezTo>
                        <a:pt x="11" y="51"/>
                        <a:pt x="11" y="51"/>
                        <a:pt x="11" y="51"/>
                      </a:cubicBezTo>
                      <a:cubicBezTo>
                        <a:pt x="15" y="39"/>
                        <a:pt x="15" y="39"/>
                        <a:pt x="15" y="39"/>
                      </a:cubicBezTo>
                      <a:cubicBezTo>
                        <a:pt x="34" y="39"/>
                        <a:pt x="34" y="39"/>
                        <a:pt x="34" y="39"/>
                      </a:cubicBezTo>
                      <a:cubicBezTo>
                        <a:pt x="38" y="51"/>
                        <a:pt x="38" y="51"/>
                        <a:pt x="38" y="51"/>
                      </a:cubicBezTo>
                      <a:cubicBezTo>
                        <a:pt x="49" y="51"/>
                        <a:pt x="49" y="51"/>
                        <a:pt x="49" y="51"/>
                      </a:cubicBezTo>
                      <a:cubicBezTo>
                        <a:pt x="30" y="0"/>
                        <a:pt x="30" y="0"/>
                        <a:pt x="30" y="0"/>
                      </a:cubicBezTo>
                      <a:cubicBezTo>
                        <a:pt x="19" y="0"/>
                        <a:pt x="19" y="0"/>
                        <a:pt x="19" y="0"/>
                      </a:cubicBezTo>
                      <a:cubicBezTo>
                        <a:pt x="19" y="0"/>
                        <a:pt x="19" y="0"/>
                        <a:pt x="19" y="0"/>
                      </a:cubicBezTo>
                      <a:close/>
                    </a:path>
                  </a:pathLst>
                </a:custGeom>
                <a:solidFill>
                  <a:schemeClr val="tx1">
                    <a:lumMod val="60000"/>
                    <a:lumOff val="40000"/>
                  </a:schemeClr>
                </a:solidFill>
                <a:ln w="15875"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181" name="Freeform 23"/>
                <p:cNvSpPr>
                  <a:spLocks/>
                </p:cNvSpPr>
                <p:nvPr/>
              </p:nvSpPr>
              <p:spPr bwMode="auto">
                <a:xfrm>
                  <a:off x="4873664" y="3902190"/>
                  <a:ext cx="28346" cy="3151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5875"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82" name="Freeform 24"/>
                <p:cNvSpPr>
                  <a:spLocks/>
                </p:cNvSpPr>
                <p:nvPr/>
              </p:nvSpPr>
              <p:spPr bwMode="auto">
                <a:xfrm>
                  <a:off x="5045768" y="3978496"/>
                  <a:ext cx="108325" cy="97871"/>
                </a:xfrm>
                <a:custGeom>
                  <a:avLst/>
                  <a:gdLst>
                    <a:gd name="T0" fmla="*/ 0 w 51"/>
                    <a:gd name="T1" fmla="*/ 43 h 56"/>
                    <a:gd name="T2" fmla="*/ 10 w 51"/>
                    <a:gd name="T3" fmla="*/ 52 h 56"/>
                    <a:gd name="T4" fmla="*/ 26 w 51"/>
                    <a:gd name="T5" fmla="*/ 46 h 56"/>
                    <a:gd name="T6" fmla="*/ 37 w 51"/>
                    <a:gd name="T7" fmla="*/ 31 h 56"/>
                    <a:gd name="T8" fmla="*/ 42 w 51"/>
                    <a:gd name="T9" fmla="*/ 38 h 56"/>
                    <a:gd name="T10" fmla="*/ 26 w 51"/>
                    <a:gd name="T11" fmla="*/ 49 h 56"/>
                    <a:gd name="T12" fmla="*/ 30 w 51"/>
                    <a:gd name="T13" fmla="*/ 56 h 56"/>
                    <a:gd name="T14" fmla="*/ 51 w 51"/>
                    <a:gd name="T15" fmla="*/ 38 h 56"/>
                    <a:gd name="T16" fmla="*/ 39 w 51"/>
                    <a:gd name="T17" fmla="*/ 24 h 56"/>
                    <a:gd name="T18" fmla="*/ 40 w 51"/>
                    <a:gd name="T19" fmla="*/ 22 h 56"/>
                    <a:gd name="T20" fmla="*/ 32 w 51"/>
                    <a:gd name="T21" fmla="*/ 20 h 56"/>
                    <a:gd name="T22" fmla="*/ 31 w 51"/>
                    <a:gd name="T23" fmla="*/ 22 h 56"/>
                    <a:gd name="T24" fmla="*/ 23 w 51"/>
                    <a:gd name="T25" fmla="*/ 23 h 56"/>
                    <a:gd name="T26" fmla="*/ 23 w 51"/>
                    <a:gd name="T27" fmla="*/ 15 h 56"/>
                    <a:gd name="T28" fmla="*/ 44 w 51"/>
                    <a:gd name="T29" fmla="*/ 13 h 56"/>
                    <a:gd name="T30" fmla="*/ 44 w 51"/>
                    <a:gd name="T31" fmla="*/ 5 h 56"/>
                    <a:gd name="T32" fmla="*/ 24 w 51"/>
                    <a:gd name="T33" fmla="*/ 7 h 56"/>
                    <a:gd name="T34" fmla="*/ 24 w 51"/>
                    <a:gd name="T35" fmla="*/ 1 h 56"/>
                    <a:gd name="T36" fmla="*/ 15 w 51"/>
                    <a:gd name="T37" fmla="*/ 0 h 56"/>
                    <a:gd name="T38" fmla="*/ 15 w 51"/>
                    <a:gd name="T39" fmla="*/ 7 h 56"/>
                    <a:gd name="T40" fmla="*/ 3 w 51"/>
                    <a:gd name="T41" fmla="*/ 7 h 56"/>
                    <a:gd name="T42" fmla="*/ 4 w 51"/>
                    <a:gd name="T43" fmla="*/ 16 h 56"/>
                    <a:gd name="T44" fmla="*/ 5 w 51"/>
                    <a:gd name="T45" fmla="*/ 16 h 56"/>
                    <a:gd name="T46" fmla="*/ 15 w 51"/>
                    <a:gd name="T47" fmla="*/ 16 h 56"/>
                    <a:gd name="T48" fmla="*/ 15 w 51"/>
                    <a:gd name="T49" fmla="*/ 25 h 56"/>
                    <a:gd name="T50" fmla="*/ 0 w 51"/>
                    <a:gd name="T51" fmla="*/ 4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56">
                      <a:moveTo>
                        <a:pt x="0" y="43"/>
                      </a:moveTo>
                      <a:cubicBezTo>
                        <a:pt x="0" y="49"/>
                        <a:pt x="4" y="52"/>
                        <a:pt x="10" y="52"/>
                      </a:cubicBezTo>
                      <a:cubicBezTo>
                        <a:pt x="17" y="52"/>
                        <a:pt x="24" y="47"/>
                        <a:pt x="26" y="46"/>
                      </a:cubicBezTo>
                      <a:cubicBezTo>
                        <a:pt x="28" y="44"/>
                        <a:pt x="34" y="37"/>
                        <a:pt x="37" y="31"/>
                      </a:cubicBezTo>
                      <a:cubicBezTo>
                        <a:pt x="40" y="33"/>
                        <a:pt x="42" y="35"/>
                        <a:pt x="42" y="38"/>
                      </a:cubicBezTo>
                      <a:cubicBezTo>
                        <a:pt x="42" y="44"/>
                        <a:pt x="36" y="49"/>
                        <a:pt x="26" y="49"/>
                      </a:cubicBezTo>
                      <a:cubicBezTo>
                        <a:pt x="30" y="56"/>
                        <a:pt x="30" y="56"/>
                        <a:pt x="30" y="56"/>
                      </a:cubicBezTo>
                      <a:cubicBezTo>
                        <a:pt x="46" y="54"/>
                        <a:pt x="51" y="47"/>
                        <a:pt x="51" y="38"/>
                      </a:cubicBezTo>
                      <a:cubicBezTo>
                        <a:pt x="51" y="31"/>
                        <a:pt x="46" y="26"/>
                        <a:pt x="39" y="24"/>
                      </a:cubicBezTo>
                      <a:cubicBezTo>
                        <a:pt x="40" y="23"/>
                        <a:pt x="40" y="22"/>
                        <a:pt x="40" y="22"/>
                      </a:cubicBezTo>
                      <a:cubicBezTo>
                        <a:pt x="32" y="20"/>
                        <a:pt x="32" y="20"/>
                        <a:pt x="32" y="20"/>
                      </a:cubicBezTo>
                      <a:cubicBezTo>
                        <a:pt x="32" y="21"/>
                        <a:pt x="31" y="21"/>
                        <a:pt x="31" y="22"/>
                      </a:cubicBezTo>
                      <a:cubicBezTo>
                        <a:pt x="28" y="22"/>
                        <a:pt x="24" y="22"/>
                        <a:pt x="23" y="23"/>
                      </a:cubicBezTo>
                      <a:cubicBezTo>
                        <a:pt x="23" y="21"/>
                        <a:pt x="23" y="17"/>
                        <a:pt x="23" y="15"/>
                      </a:cubicBezTo>
                      <a:cubicBezTo>
                        <a:pt x="30" y="15"/>
                        <a:pt x="38" y="15"/>
                        <a:pt x="44" y="13"/>
                      </a:cubicBezTo>
                      <a:cubicBezTo>
                        <a:pt x="44" y="5"/>
                        <a:pt x="44" y="5"/>
                        <a:pt x="44" y="5"/>
                      </a:cubicBezTo>
                      <a:cubicBezTo>
                        <a:pt x="37" y="6"/>
                        <a:pt x="30" y="7"/>
                        <a:pt x="24" y="7"/>
                      </a:cubicBezTo>
                      <a:cubicBezTo>
                        <a:pt x="24" y="6"/>
                        <a:pt x="24" y="1"/>
                        <a:pt x="24" y="1"/>
                      </a:cubicBezTo>
                      <a:cubicBezTo>
                        <a:pt x="15" y="0"/>
                        <a:pt x="15" y="0"/>
                        <a:pt x="15" y="0"/>
                      </a:cubicBezTo>
                      <a:cubicBezTo>
                        <a:pt x="15" y="3"/>
                        <a:pt x="15" y="5"/>
                        <a:pt x="15" y="7"/>
                      </a:cubicBezTo>
                      <a:cubicBezTo>
                        <a:pt x="11" y="8"/>
                        <a:pt x="6" y="8"/>
                        <a:pt x="3" y="7"/>
                      </a:cubicBezTo>
                      <a:cubicBezTo>
                        <a:pt x="4" y="16"/>
                        <a:pt x="4" y="16"/>
                        <a:pt x="4" y="16"/>
                      </a:cubicBezTo>
                      <a:cubicBezTo>
                        <a:pt x="5" y="16"/>
                        <a:pt x="5" y="16"/>
                        <a:pt x="5" y="16"/>
                      </a:cubicBezTo>
                      <a:cubicBezTo>
                        <a:pt x="8" y="16"/>
                        <a:pt x="11" y="16"/>
                        <a:pt x="15" y="16"/>
                      </a:cubicBezTo>
                      <a:cubicBezTo>
                        <a:pt x="15" y="18"/>
                        <a:pt x="15" y="23"/>
                        <a:pt x="15" y="25"/>
                      </a:cubicBezTo>
                      <a:cubicBezTo>
                        <a:pt x="6" y="28"/>
                        <a:pt x="0" y="35"/>
                        <a:pt x="0" y="43"/>
                      </a:cubicBezTo>
                      <a:close/>
                    </a:path>
                  </a:pathLst>
                </a:custGeom>
                <a:solidFill>
                  <a:schemeClr val="tx1">
                    <a:lumMod val="60000"/>
                    <a:lumOff val="40000"/>
                  </a:schemeClr>
                </a:solidFill>
                <a:ln w="15875"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183" name="Freeform 25"/>
                <p:cNvSpPr>
                  <a:spLocks/>
                </p:cNvSpPr>
                <p:nvPr/>
              </p:nvSpPr>
              <p:spPr bwMode="auto">
                <a:xfrm>
                  <a:off x="5095902" y="4027082"/>
                  <a:ext cx="10124" cy="9953"/>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5875"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184" name="Freeform 26"/>
                <p:cNvSpPr>
                  <a:spLocks/>
                </p:cNvSpPr>
                <p:nvPr/>
              </p:nvSpPr>
              <p:spPr bwMode="auto">
                <a:xfrm>
                  <a:off x="5065003" y="4034442"/>
                  <a:ext cx="17211" cy="19076"/>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5875" cap="flat">
                  <a:no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grpSp>
        <p:grpSp>
          <p:nvGrpSpPr>
            <p:cNvPr id="187" name="Group 186"/>
            <p:cNvGrpSpPr/>
            <p:nvPr/>
          </p:nvGrpSpPr>
          <p:grpSpPr>
            <a:xfrm>
              <a:off x="1959968" y="3126567"/>
              <a:ext cx="2314977" cy="374806"/>
              <a:chOff x="4965182" y="2945850"/>
              <a:chExt cx="3050173" cy="493839"/>
            </a:xfrm>
          </p:grpSpPr>
          <p:sp>
            <p:nvSpPr>
              <p:cNvPr id="188" name="TextBox 187"/>
              <p:cNvSpPr txBox="1"/>
              <p:nvPr/>
            </p:nvSpPr>
            <p:spPr>
              <a:xfrm>
                <a:off x="5327359" y="2945850"/>
                <a:ext cx="2687996" cy="493839"/>
              </a:xfrm>
              <a:prstGeom prst="rect">
                <a:avLst/>
              </a:prstGeom>
              <a:noFill/>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Get started quickly</a:t>
                </a:r>
              </a:p>
            </p:txBody>
          </p:sp>
          <p:grpSp>
            <p:nvGrpSpPr>
              <p:cNvPr id="189" name="Group 188"/>
              <p:cNvGrpSpPr/>
              <p:nvPr/>
            </p:nvGrpSpPr>
            <p:grpSpPr>
              <a:xfrm>
                <a:off x="4965182" y="2973839"/>
                <a:ext cx="263622" cy="304072"/>
                <a:chOff x="4888982" y="2831392"/>
                <a:chExt cx="263622" cy="304072"/>
              </a:xfrm>
            </p:grpSpPr>
            <p:sp>
              <p:nvSpPr>
                <p:cNvPr id="190" name="Freeform 5"/>
                <p:cNvSpPr>
                  <a:spLocks noEditPoints="1"/>
                </p:cNvSpPr>
                <p:nvPr/>
              </p:nvSpPr>
              <p:spPr bwMode="auto">
                <a:xfrm>
                  <a:off x="4888982" y="2831392"/>
                  <a:ext cx="263622" cy="304072"/>
                </a:xfrm>
                <a:custGeom>
                  <a:avLst/>
                  <a:gdLst>
                    <a:gd name="T0" fmla="*/ 56 w 112"/>
                    <a:gd name="T1" fmla="*/ 128 h 128"/>
                    <a:gd name="T2" fmla="*/ 112 w 112"/>
                    <a:gd name="T3" fmla="*/ 72 h 128"/>
                    <a:gd name="T4" fmla="*/ 98 w 112"/>
                    <a:gd name="T5" fmla="*/ 35 h 128"/>
                    <a:gd name="T6" fmla="*/ 109 w 112"/>
                    <a:gd name="T7" fmla="*/ 25 h 128"/>
                    <a:gd name="T8" fmla="*/ 103 w 112"/>
                    <a:gd name="T9" fmla="*/ 19 h 128"/>
                    <a:gd name="T10" fmla="*/ 93 w 112"/>
                    <a:gd name="T11" fmla="*/ 30 h 128"/>
                    <a:gd name="T12" fmla="*/ 60 w 112"/>
                    <a:gd name="T13" fmla="*/ 16 h 128"/>
                    <a:gd name="T14" fmla="*/ 60 w 112"/>
                    <a:gd name="T15" fmla="*/ 8 h 128"/>
                    <a:gd name="T16" fmla="*/ 68 w 112"/>
                    <a:gd name="T17" fmla="*/ 8 h 128"/>
                    <a:gd name="T18" fmla="*/ 68 w 112"/>
                    <a:gd name="T19" fmla="*/ 0 h 128"/>
                    <a:gd name="T20" fmla="*/ 44 w 112"/>
                    <a:gd name="T21" fmla="*/ 0 h 128"/>
                    <a:gd name="T22" fmla="*/ 44 w 112"/>
                    <a:gd name="T23" fmla="*/ 8 h 128"/>
                    <a:gd name="T24" fmla="*/ 52 w 112"/>
                    <a:gd name="T25" fmla="*/ 8 h 128"/>
                    <a:gd name="T26" fmla="*/ 52 w 112"/>
                    <a:gd name="T27" fmla="*/ 16 h 128"/>
                    <a:gd name="T28" fmla="*/ 19 w 112"/>
                    <a:gd name="T29" fmla="*/ 30 h 128"/>
                    <a:gd name="T30" fmla="*/ 9 w 112"/>
                    <a:gd name="T31" fmla="*/ 19 h 128"/>
                    <a:gd name="T32" fmla="*/ 3 w 112"/>
                    <a:gd name="T33" fmla="*/ 25 h 128"/>
                    <a:gd name="T34" fmla="*/ 14 w 112"/>
                    <a:gd name="T35" fmla="*/ 35 h 128"/>
                    <a:gd name="T36" fmla="*/ 0 w 112"/>
                    <a:gd name="T37" fmla="*/ 72 h 128"/>
                    <a:gd name="T38" fmla="*/ 56 w 112"/>
                    <a:gd name="T39" fmla="*/ 128 h 128"/>
                    <a:gd name="T40" fmla="*/ 56 w 112"/>
                    <a:gd name="T41" fmla="*/ 24 h 128"/>
                    <a:gd name="T42" fmla="*/ 104 w 112"/>
                    <a:gd name="T43" fmla="*/ 72 h 128"/>
                    <a:gd name="T44" fmla="*/ 56 w 112"/>
                    <a:gd name="T45" fmla="*/ 120 h 128"/>
                    <a:gd name="T46" fmla="*/ 8 w 112"/>
                    <a:gd name="T47" fmla="*/ 72 h 128"/>
                    <a:gd name="T48" fmla="*/ 56 w 112"/>
                    <a:gd name="T49"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28">
                      <a:moveTo>
                        <a:pt x="56" y="128"/>
                      </a:moveTo>
                      <a:cubicBezTo>
                        <a:pt x="87" y="128"/>
                        <a:pt x="112" y="103"/>
                        <a:pt x="112" y="72"/>
                      </a:cubicBezTo>
                      <a:cubicBezTo>
                        <a:pt x="112" y="58"/>
                        <a:pt x="107" y="45"/>
                        <a:pt x="98" y="35"/>
                      </a:cubicBezTo>
                      <a:cubicBezTo>
                        <a:pt x="109" y="25"/>
                        <a:pt x="109" y="25"/>
                        <a:pt x="109" y="25"/>
                      </a:cubicBezTo>
                      <a:cubicBezTo>
                        <a:pt x="103" y="19"/>
                        <a:pt x="103" y="19"/>
                        <a:pt x="103" y="19"/>
                      </a:cubicBezTo>
                      <a:cubicBezTo>
                        <a:pt x="93" y="30"/>
                        <a:pt x="93" y="30"/>
                        <a:pt x="93" y="30"/>
                      </a:cubicBezTo>
                      <a:cubicBezTo>
                        <a:pt x="84" y="22"/>
                        <a:pt x="72" y="17"/>
                        <a:pt x="60" y="16"/>
                      </a:cubicBezTo>
                      <a:cubicBezTo>
                        <a:pt x="60" y="8"/>
                        <a:pt x="60" y="8"/>
                        <a:pt x="60" y="8"/>
                      </a:cubicBezTo>
                      <a:cubicBezTo>
                        <a:pt x="68" y="8"/>
                        <a:pt x="68" y="8"/>
                        <a:pt x="68" y="8"/>
                      </a:cubicBezTo>
                      <a:cubicBezTo>
                        <a:pt x="68" y="0"/>
                        <a:pt x="68" y="0"/>
                        <a:pt x="68" y="0"/>
                      </a:cubicBezTo>
                      <a:cubicBezTo>
                        <a:pt x="44" y="0"/>
                        <a:pt x="44" y="0"/>
                        <a:pt x="44" y="0"/>
                      </a:cubicBezTo>
                      <a:cubicBezTo>
                        <a:pt x="44" y="8"/>
                        <a:pt x="44" y="8"/>
                        <a:pt x="44" y="8"/>
                      </a:cubicBezTo>
                      <a:cubicBezTo>
                        <a:pt x="52" y="8"/>
                        <a:pt x="52" y="8"/>
                        <a:pt x="52" y="8"/>
                      </a:cubicBezTo>
                      <a:cubicBezTo>
                        <a:pt x="52" y="16"/>
                        <a:pt x="52" y="16"/>
                        <a:pt x="52" y="16"/>
                      </a:cubicBezTo>
                      <a:cubicBezTo>
                        <a:pt x="40" y="17"/>
                        <a:pt x="28" y="22"/>
                        <a:pt x="19" y="30"/>
                      </a:cubicBezTo>
                      <a:cubicBezTo>
                        <a:pt x="9" y="19"/>
                        <a:pt x="9" y="19"/>
                        <a:pt x="9" y="19"/>
                      </a:cubicBezTo>
                      <a:cubicBezTo>
                        <a:pt x="3" y="25"/>
                        <a:pt x="3" y="25"/>
                        <a:pt x="3" y="25"/>
                      </a:cubicBezTo>
                      <a:cubicBezTo>
                        <a:pt x="14" y="35"/>
                        <a:pt x="14" y="35"/>
                        <a:pt x="14" y="35"/>
                      </a:cubicBezTo>
                      <a:cubicBezTo>
                        <a:pt x="5" y="45"/>
                        <a:pt x="0" y="58"/>
                        <a:pt x="0" y="72"/>
                      </a:cubicBezTo>
                      <a:cubicBezTo>
                        <a:pt x="0" y="103"/>
                        <a:pt x="25" y="128"/>
                        <a:pt x="56" y="128"/>
                      </a:cubicBezTo>
                      <a:moveTo>
                        <a:pt x="56" y="24"/>
                      </a:moveTo>
                      <a:cubicBezTo>
                        <a:pt x="82" y="24"/>
                        <a:pt x="104" y="46"/>
                        <a:pt x="104" y="72"/>
                      </a:cubicBezTo>
                      <a:cubicBezTo>
                        <a:pt x="104" y="98"/>
                        <a:pt x="82" y="120"/>
                        <a:pt x="56" y="120"/>
                      </a:cubicBezTo>
                      <a:cubicBezTo>
                        <a:pt x="30" y="120"/>
                        <a:pt x="8" y="98"/>
                        <a:pt x="8" y="72"/>
                      </a:cubicBezTo>
                      <a:cubicBezTo>
                        <a:pt x="8" y="46"/>
                        <a:pt x="30" y="24"/>
                        <a:pt x="56" y="24"/>
                      </a:cubicBezTo>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gradFill>
                      <a:gsLst>
                        <a:gs pos="2917">
                          <a:srgbClr val="353535"/>
                        </a:gs>
                        <a:gs pos="100000">
                          <a:srgbClr val="353535"/>
                        </a:gs>
                      </a:gsLst>
                    </a:gradFill>
                    <a:latin typeface="Segoe UI Semilight"/>
                  </a:endParaRPr>
                </a:p>
              </p:txBody>
            </p:sp>
            <p:sp>
              <p:nvSpPr>
                <p:cNvPr id="192" name="Freeform 6"/>
                <p:cNvSpPr>
                  <a:spLocks/>
                </p:cNvSpPr>
                <p:nvPr/>
              </p:nvSpPr>
              <p:spPr bwMode="auto">
                <a:xfrm>
                  <a:off x="5012548" y="2922673"/>
                  <a:ext cx="67290" cy="140560"/>
                </a:xfrm>
                <a:custGeom>
                  <a:avLst/>
                  <a:gdLst>
                    <a:gd name="T0" fmla="*/ 45 w 45"/>
                    <a:gd name="T1" fmla="*/ 83 h 94"/>
                    <a:gd name="T2" fmla="*/ 13 w 45"/>
                    <a:gd name="T3" fmla="*/ 51 h 94"/>
                    <a:gd name="T4" fmla="*/ 13 w 45"/>
                    <a:gd name="T5" fmla="*/ 0 h 94"/>
                    <a:gd name="T6" fmla="*/ 0 w 45"/>
                    <a:gd name="T7" fmla="*/ 0 h 94"/>
                    <a:gd name="T8" fmla="*/ 0 w 45"/>
                    <a:gd name="T9" fmla="*/ 58 h 94"/>
                    <a:gd name="T10" fmla="*/ 35 w 45"/>
                    <a:gd name="T11" fmla="*/ 94 h 94"/>
                    <a:gd name="T12" fmla="*/ 45 w 45"/>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5" h="94">
                      <a:moveTo>
                        <a:pt x="45" y="83"/>
                      </a:moveTo>
                      <a:lnTo>
                        <a:pt x="13" y="51"/>
                      </a:lnTo>
                      <a:lnTo>
                        <a:pt x="13" y="0"/>
                      </a:lnTo>
                      <a:lnTo>
                        <a:pt x="0" y="0"/>
                      </a:lnTo>
                      <a:lnTo>
                        <a:pt x="0" y="58"/>
                      </a:lnTo>
                      <a:lnTo>
                        <a:pt x="35" y="94"/>
                      </a:lnTo>
                      <a:lnTo>
                        <a:pt x="45" y="83"/>
                      </a:lnTo>
                      <a:close/>
                    </a:path>
                  </a:pathLst>
                </a:custGeom>
                <a:solidFill>
                  <a:schemeClr val="tx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grpSp>
        <p:grpSp>
          <p:nvGrpSpPr>
            <p:cNvPr id="193" name="Group 192"/>
            <p:cNvGrpSpPr/>
            <p:nvPr/>
          </p:nvGrpSpPr>
          <p:grpSpPr>
            <a:xfrm>
              <a:off x="1963776" y="2745762"/>
              <a:ext cx="2050385" cy="374806"/>
              <a:chOff x="4970200" y="2448907"/>
              <a:chExt cx="2701551" cy="493839"/>
            </a:xfrm>
          </p:grpSpPr>
          <p:sp>
            <p:nvSpPr>
              <p:cNvPr id="217" name="TextBox 216"/>
              <p:cNvSpPr txBox="1"/>
              <p:nvPr/>
            </p:nvSpPr>
            <p:spPr>
              <a:xfrm>
                <a:off x="5319832" y="2448907"/>
                <a:ext cx="2351919" cy="493839"/>
              </a:xfrm>
              <a:prstGeom prst="rect">
                <a:avLst/>
              </a:prstGeom>
              <a:noFill/>
            </p:spPr>
            <p:txBody>
              <a:bodyPr wrap="square" lIns="143407" tIns="89630" rIns="143407" bIns="89630" rtlCol="0">
                <a:spAutoFit/>
              </a:bodyPr>
              <a:lstStyle>
                <a:defPPr>
                  <a:defRPr lang="en-US"/>
                </a:defPPr>
                <a:lvl1pPr marR="0" lvl="0" indent="0" fontAlgn="base">
                  <a:lnSpc>
                    <a:spcPct val="90000"/>
                  </a:lnSpc>
                  <a:spcBef>
                    <a:spcPct val="0"/>
                  </a:spcBef>
                  <a:spcAft>
                    <a:spcPts val="600"/>
                  </a:spcAft>
                  <a:buClrTx/>
                  <a:buSzTx/>
                  <a:buFontTx/>
                  <a:buNone/>
                  <a:tabLst/>
                  <a:defRPr kumimoji="0" sz="1400" u="none" strike="noStrike" cap="none" spc="0" normalizeH="0" baseline="0">
                    <a:ln>
                      <a:noFill/>
                    </a:ln>
                    <a:gradFill>
                      <a:gsLst>
                        <a:gs pos="2917">
                          <a:srgbClr val="505050"/>
                        </a:gs>
                        <a:gs pos="100000">
                          <a:srgbClr val="505050"/>
                        </a:gs>
                      </a:gsLst>
                      <a:lin ang="5400000" scaled="0"/>
                    </a:gradFill>
                    <a:effectLst/>
                    <a:uLnTx/>
                    <a:uFillTx/>
                    <a:latin typeface="Segoe UI" panose="020B0502040204020203" pitchFamily="34" charset="0"/>
                    <a:cs typeface="Segoe UI" panose="020B0502040204020203" pitchFamily="34" charset="0"/>
                  </a:defRPr>
                </a:lvl1pPr>
              </a:lstStyle>
              <a:p>
                <a:pPr defTabSz="914192">
                  <a:defRPr/>
                </a:pPr>
                <a:r>
                  <a:rPr lang="en-US" sz="1371" dirty="0">
                    <a:gradFill>
                      <a:gsLst>
                        <a:gs pos="2917">
                          <a:srgbClr val="353535"/>
                        </a:gs>
                        <a:gs pos="100000">
                          <a:srgbClr val="353535"/>
                        </a:gs>
                      </a:gsLst>
                      <a:lin ang="5400000" scaled="0"/>
                    </a:gradFill>
                    <a:latin typeface="Segoe UI Semilight"/>
                  </a:rPr>
                  <a:t>Power BI reports</a:t>
                </a:r>
              </a:p>
            </p:txBody>
          </p:sp>
          <p:grpSp>
            <p:nvGrpSpPr>
              <p:cNvPr id="222" name="Group 26"/>
              <p:cNvGrpSpPr>
                <a:grpSpLocks noChangeAspect="1"/>
              </p:cNvGrpSpPr>
              <p:nvPr/>
            </p:nvGrpSpPr>
            <p:grpSpPr bwMode="auto">
              <a:xfrm>
                <a:off x="4970200" y="2475571"/>
                <a:ext cx="249178" cy="322052"/>
                <a:chOff x="3812" y="2068"/>
                <a:chExt cx="212" cy="274"/>
              </a:xfrm>
              <a:solidFill>
                <a:schemeClr val="tx1">
                  <a:lumMod val="60000"/>
                  <a:lumOff val="40000"/>
                </a:schemeClr>
              </a:solidFill>
            </p:grpSpPr>
            <p:sp>
              <p:nvSpPr>
                <p:cNvPr id="223" name="Freeform 27"/>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244" name="Freeform 28"/>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245" name="Freeform 29"/>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246" name="Freeform 30"/>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247" name="Rectangle 31"/>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248" name="Freeform 32"/>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grpSp>
      </p:grpSp>
      <p:grpSp>
        <p:nvGrpSpPr>
          <p:cNvPr id="250" name="Group 249"/>
          <p:cNvGrpSpPr/>
          <p:nvPr/>
        </p:nvGrpSpPr>
        <p:grpSpPr>
          <a:xfrm>
            <a:off x="490158" y="1890215"/>
            <a:ext cx="5165473" cy="3812596"/>
            <a:chOff x="2945682" y="1482614"/>
            <a:chExt cx="6216660" cy="3953124"/>
          </a:xfrm>
        </p:grpSpPr>
        <p:sp>
          <p:nvSpPr>
            <p:cNvPr id="251" name="Freeform: Shape 250"/>
            <p:cNvSpPr/>
            <p:nvPr/>
          </p:nvSpPr>
          <p:spPr bwMode="auto">
            <a:xfrm>
              <a:off x="2945682" y="1482614"/>
              <a:ext cx="6216660" cy="3953124"/>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896214">
                <a:defRPr/>
              </a:pPr>
              <a:endParaRPr lang="en-US" sz="1371" b="1" kern="0" spc="49" dirty="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252" name="Freeform 21"/>
            <p:cNvSpPr>
              <a:spLocks/>
            </p:cNvSpPr>
            <p:nvPr/>
          </p:nvSpPr>
          <p:spPr bwMode="auto">
            <a:xfrm>
              <a:off x="3255035" y="1720634"/>
              <a:ext cx="5597953" cy="341397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noFill/>
            <a:ln w="19050"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latin typeface="Segoe UI"/>
              </a:endParaRPr>
            </a:p>
          </p:txBody>
        </p:sp>
      </p:grpSp>
      <p:sp>
        <p:nvSpPr>
          <p:cNvPr id="253" name="Rectangle 252"/>
          <p:cNvSpPr/>
          <p:nvPr/>
        </p:nvSpPr>
        <p:spPr bwMode="auto">
          <a:xfrm>
            <a:off x="1860065" y="5295322"/>
            <a:ext cx="2425658" cy="25180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800" dirty="0">
                <a:gradFill>
                  <a:gsLst>
                    <a:gs pos="5439">
                      <a:srgbClr val="0078D7"/>
                    </a:gs>
                    <a:gs pos="100000">
                      <a:srgbClr val="0078D7"/>
                    </a:gs>
                  </a:gsLst>
                  <a:lin ang="5400000" scaled="0"/>
                </a:gradFill>
                <a:latin typeface="Segoe UI Semibold" panose="020B0702040204020203" pitchFamily="34" charset="0"/>
                <a:cs typeface="Segoe UI Semibold" panose="020B0702040204020203" pitchFamily="34" charset="0"/>
              </a:rPr>
              <a:t>Power BI</a:t>
            </a:r>
          </a:p>
        </p:txBody>
      </p:sp>
      <p:grpSp>
        <p:nvGrpSpPr>
          <p:cNvPr id="237" name="Group 236">
            <a:extLst>
              <a:ext uri="{FF2B5EF4-FFF2-40B4-BE49-F238E27FC236}">
                <a16:creationId xmlns:a16="http://schemas.microsoft.com/office/drawing/2014/main" id="{89FD866B-00B7-43D6-886A-84274500640A}"/>
              </a:ext>
            </a:extLst>
          </p:cNvPr>
          <p:cNvGrpSpPr/>
          <p:nvPr/>
        </p:nvGrpSpPr>
        <p:grpSpPr>
          <a:xfrm>
            <a:off x="5847489" y="1153237"/>
            <a:ext cx="6083758" cy="5384770"/>
            <a:chOff x="5847453" y="997569"/>
            <a:chExt cx="6084621" cy="5178289"/>
          </a:xfrm>
        </p:grpSpPr>
        <p:grpSp>
          <p:nvGrpSpPr>
            <p:cNvPr id="18" name="Group 17"/>
            <p:cNvGrpSpPr/>
            <p:nvPr/>
          </p:nvGrpSpPr>
          <p:grpSpPr>
            <a:xfrm>
              <a:off x="5847453" y="997569"/>
              <a:ext cx="6084621" cy="5178289"/>
              <a:chOff x="792955" y="4956918"/>
              <a:chExt cx="993149" cy="1193238"/>
            </a:xfrm>
          </p:grpSpPr>
          <p:sp>
            <p:nvSpPr>
              <p:cNvPr id="17" name="Rectangle 16"/>
              <p:cNvSpPr/>
              <p:nvPr/>
            </p:nvSpPr>
            <p:spPr bwMode="auto">
              <a:xfrm>
                <a:off x="792955" y="4956918"/>
                <a:ext cx="993149" cy="119323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5439">
                        <a:srgbClr val="F8F8F8"/>
                      </a:gs>
                      <a:gs pos="10000">
                        <a:srgbClr val="F8F8F8"/>
                      </a:gs>
                    </a:gsLst>
                    <a:lin ang="5400000" scaled="0"/>
                  </a:gradFill>
                  <a:latin typeface="Segoe UI Semilight"/>
                </a:endParaRPr>
              </a:p>
            </p:txBody>
          </p:sp>
          <p:grpSp>
            <p:nvGrpSpPr>
              <p:cNvPr id="155" name="Group 154"/>
              <p:cNvGrpSpPr>
                <a:grpSpLocks noChangeAspect="1"/>
              </p:cNvGrpSpPr>
              <p:nvPr/>
            </p:nvGrpSpPr>
            <p:grpSpPr>
              <a:xfrm>
                <a:off x="947230" y="5244358"/>
                <a:ext cx="697270" cy="630027"/>
                <a:chOff x="1071816" y="4002426"/>
                <a:chExt cx="240015" cy="216869"/>
              </a:xfrm>
            </p:grpSpPr>
            <p:sp>
              <p:nvSpPr>
                <p:cNvPr id="156" name="Rectangle 56"/>
                <p:cNvSpPr>
                  <a:spLocks noChangeArrowheads="1"/>
                </p:cNvSpPr>
                <p:nvPr/>
              </p:nvSpPr>
              <p:spPr bwMode="auto">
                <a:xfrm>
                  <a:off x="1144919" y="4002426"/>
                  <a:ext cx="114398" cy="205086"/>
                </a:xfrm>
                <a:prstGeom prst="rect">
                  <a:avLst/>
                </a:prstGeom>
                <a:noFill/>
                <a:ln w="2222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165" name="Freeform 57"/>
                <p:cNvSpPr>
                  <a:spLocks/>
                </p:cNvSpPr>
                <p:nvPr/>
              </p:nvSpPr>
              <p:spPr bwMode="auto">
                <a:xfrm>
                  <a:off x="1071816" y="4065271"/>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166" name="Freeform 58"/>
                <p:cNvSpPr>
                  <a:spLocks/>
                </p:cNvSpPr>
                <p:nvPr/>
              </p:nvSpPr>
              <p:spPr bwMode="auto">
                <a:xfrm>
                  <a:off x="1278940" y="4120622"/>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2222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67"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2222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199" name="Rectangle 66"/>
                <p:cNvSpPr>
                  <a:spLocks noChangeArrowheads="1"/>
                </p:cNvSpPr>
                <p:nvPr/>
              </p:nvSpPr>
              <p:spPr bwMode="auto">
                <a:xfrm>
                  <a:off x="1285719" y="4147208"/>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dirty="0">
                    <a:solidFill>
                      <a:srgbClr val="FFFFFF"/>
                    </a:solidFill>
                    <a:latin typeface="Segoe UI Semilight"/>
                  </a:endParaRPr>
                </a:p>
              </p:txBody>
            </p:sp>
            <p:sp>
              <p:nvSpPr>
                <p:cNvPr id="200" name="Rectangle 67"/>
                <p:cNvSpPr>
                  <a:spLocks noChangeArrowheads="1"/>
                </p:cNvSpPr>
                <p:nvPr/>
              </p:nvSpPr>
              <p:spPr bwMode="auto">
                <a:xfrm>
                  <a:off x="1285719" y="4175263"/>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209" name="Rectangle 76"/>
                <p:cNvSpPr>
                  <a:spLocks noChangeArrowheads="1"/>
                </p:cNvSpPr>
                <p:nvPr/>
              </p:nvSpPr>
              <p:spPr bwMode="auto">
                <a:xfrm>
                  <a:off x="1089108" y="4075946"/>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210" name="Rectangle 77"/>
                <p:cNvSpPr>
                  <a:spLocks noChangeArrowheads="1"/>
                </p:cNvSpPr>
                <p:nvPr/>
              </p:nvSpPr>
              <p:spPr bwMode="auto">
                <a:xfrm>
                  <a:off x="1089108" y="4104000"/>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211" name="Rectangle 78"/>
                <p:cNvSpPr>
                  <a:spLocks noChangeArrowheads="1"/>
                </p:cNvSpPr>
                <p:nvPr/>
              </p:nvSpPr>
              <p:spPr bwMode="auto">
                <a:xfrm>
                  <a:off x="1089108" y="4130119"/>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212" name="Rectangle 79"/>
                <p:cNvSpPr>
                  <a:spLocks noChangeArrowheads="1"/>
                </p:cNvSpPr>
                <p:nvPr/>
              </p:nvSpPr>
              <p:spPr bwMode="auto">
                <a:xfrm>
                  <a:off x="1118129" y="4075946"/>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213" name="Rectangle 80"/>
                <p:cNvSpPr>
                  <a:spLocks noChangeArrowheads="1"/>
                </p:cNvSpPr>
                <p:nvPr/>
              </p:nvSpPr>
              <p:spPr bwMode="auto">
                <a:xfrm>
                  <a:off x="1118129" y="4104000"/>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214" name="Rectangle 81"/>
                <p:cNvSpPr>
                  <a:spLocks noChangeArrowheads="1"/>
                </p:cNvSpPr>
                <p:nvPr/>
              </p:nvSpPr>
              <p:spPr bwMode="auto">
                <a:xfrm>
                  <a:off x="1118129" y="4130119"/>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215" name="Rectangle 82"/>
                <p:cNvSpPr>
                  <a:spLocks noChangeArrowheads="1"/>
                </p:cNvSpPr>
                <p:nvPr/>
              </p:nvSpPr>
              <p:spPr bwMode="auto">
                <a:xfrm>
                  <a:off x="1089108" y="4158174"/>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sp>
              <p:nvSpPr>
                <p:cNvPr id="216" name="Rectangle 83"/>
                <p:cNvSpPr>
                  <a:spLocks noChangeArrowheads="1"/>
                </p:cNvSpPr>
                <p:nvPr/>
              </p:nvSpPr>
              <p:spPr bwMode="auto">
                <a:xfrm>
                  <a:off x="1118129" y="4158174"/>
                  <a:ext cx="10642" cy="10642"/>
                </a:xfrm>
                <a:prstGeom prst="rect">
                  <a:avLst/>
                </a:prstGeom>
                <a:solidFill>
                  <a:schemeClr val="bg1"/>
                </a:solidFill>
                <a:ln w="9525">
                  <a:solidFill>
                    <a:schemeClr val="accent5"/>
                  </a:solidFill>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rgbClr val="FFFFFF"/>
                    </a:solidFill>
                    <a:latin typeface="Segoe UI Semilight"/>
                  </a:endParaRPr>
                </a:p>
              </p:txBody>
            </p:sp>
          </p:grpSp>
        </p:grpSp>
        <p:grpSp>
          <p:nvGrpSpPr>
            <p:cNvPr id="236" name="Group 235">
              <a:extLst>
                <a:ext uri="{FF2B5EF4-FFF2-40B4-BE49-F238E27FC236}">
                  <a16:creationId xmlns:a16="http://schemas.microsoft.com/office/drawing/2014/main" id="{B6642192-6E9D-414D-A065-163C66BA9316}"/>
                </a:ext>
              </a:extLst>
            </p:cNvPr>
            <p:cNvGrpSpPr/>
            <p:nvPr/>
          </p:nvGrpSpPr>
          <p:grpSpPr>
            <a:xfrm>
              <a:off x="6553201" y="2026908"/>
              <a:ext cx="4662891" cy="3283294"/>
              <a:chOff x="6553201" y="2026908"/>
              <a:chExt cx="4662891" cy="3283294"/>
            </a:xfrm>
          </p:grpSpPr>
          <p:grpSp>
            <p:nvGrpSpPr>
              <p:cNvPr id="6" name="Group 5">
                <a:extLst>
                  <a:ext uri="{FF2B5EF4-FFF2-40B4-BE49-F238E27FC236}">
                    <a16:creationId xmlns:a16="http://schemas.microsoft.com/office/drawing/2014/main" id="{47C22B24-94DE-43C5-98AC-AD7073A13C2E}"/>
                  </a:ext>
                </a:extLst>
              </p:cNvPr>
              <p:cNvGrpSpPr/>
              <p:nvPr/>
            </p:nvGrpSpPr>
            <p:grpSpPr>
              <a:xfrm>
                <a:off x="8278842" y="2564913"/>
                <a:ext cx="1832267" cy="1464016"/>
                <a:chOff x="8278842" y="2834542"/>
                <a:chExt cx="1832267" cy="1464016"/>
              </a:xfrm>
            </p:grpSpPr>
            <p:grpSp>
              <p:nvGrpSpPr>
                <p:cNvPr id="36" name="Group 35"/>
                <p:cNvGrpSpPr/>
                <p:nvPr/>
              </p:nvGrpSpPr>
              <p:grpSpPr>
                <a:xfrm>
                  <a:off x="8287785" y="3263888"/>
                  <a:ext cx="1697691" cy="374806"/>
                  <a:chOff x="8514905" y="3061767"/>
                  <a:chExt cx="1731733" cy="382322"/>
                </a:xfrm>
              </p:grpSpPr>
              <p:sp>
                <p:nvSpPr>
                  <p:cNvPr id="117" name="TextBox 116"/>
                  <p:cNvSpPr txBox="1"/>
                  <p:nvPr/>
                </p:nvSpPr>
                <p:spPr>
                  <a:xfrm>
                    <a:off x="8775568" y="3061767"/>
                    <a:ext cx="1471070" cy="382322"/>
                  </a:xfrm>
                  <a:prstGeom prst="rect">
                    <a:avLst/>
                  </a:prstGeom>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SSRS reports</a:t>
                    </a:r>
                  </a:p>
                </p:txBody>
              </p:sp>
              <p:grpSp>
                <p:nvGrpSpPr>
                  <p:cNvPr id="119" name="Group 4"/>
                  <p:cNvGrpSpPr>
                    <a:grpSpLocks noChangeAspect="1"/>
                  </p:cNvGrpSpPr>
                  <p:nvPr/>
                </p:nvGrpSpPr>
                <p:grpSpPr bwMode="auto">
                  <a:xfrm>
                    <a:off x="8514905" y="3119659"/>
                    <a:ext cx="190652" cy="254202"/>
                    <a:chOff x="3814" y="2064"/>
                    <a:chExt cx="210" cy="280"/>
                  </a:xfrm>
                  <a:solidFill>
                    <a:schemeClr val="tx1">
                      <a:lumMod val="60000"/>
                      <a:lumOff val="40000"/>
                    </a:schemeClr>
                  </a:solidFill>
                </p:grpSpPr>
                <p:sp>
                  <p:nvSpPr>
                    <p:cNvPr id="120" name="Freeform 5"/>
                    <p:cNvSpPr>
                      <a:spLocks/>
                    </p:cNvSpPr>
                    <p:nvPr/>
                  </p:nvSpPr>
                  <p:spPr bwMode="auto">
                    <a:xfrm>
                      <a:off x="3814" y="2103"/>
                      <a:ext cx="171" cy="241"/>
                    </a:xfrm>
                    <a:custGeom>
                      <a:avLst/>
                      <a:gdLst>
                        <a:gd name="T0" fmla="*/ 171 w 171"/>
                        <a:gd name="T1" fmla="*/ 241 h 241"/>
                        <a:gd name="T2" fmla="*/ 0 w 171"/>
                        <a:gd name="T3" fmla="*/ 241 h 241"/>
                        <a:gd name="T4" fmla="*/ 0 w 171"/>
                        <a:gd name="T5" fmla="*/ 0 h 241"/>
                        <a:gd name="T6" fmla="*/ 29 w 171"/>
                        <a:gd name="T7" fmla="*/ 0 h 241"/>
                        <a:gd name="T8" fmla="*/ 29 w 171"/>
                        <a:gd name="T9" fmla="*/ 14 h 241"/>
                        <a:gd name="T10" fmla="*/ 13 w 171"/>
                        <a:gd name="T11" fmla="*/ 14 h 241"/>
                        <a:gd name="T12" fmla="*/ 13 w 171"/>
                        <a:gd name="T13" fmla="*/ 228 h 241"/>
                        <a:gd name="T14" fmla="*/ 158 w 171"/>
                        <a:gd name="T15" fmla="*/ 228 h 241"/>
                        <a:gd name="T16" fmla="*/ 158 w 171"/>
                        <a:gd name="T17" fmla="*/ 213 h 241"/>
                        <a:gd name="T18" fmla="*/ 171 w 171"/>
                        <a:gd name="T19" fmla="*/ 213 h 241"/>
                        <a:gd name="T20" fmla="*/ 171 w 171"/>
                        <a:gd name="T21" fmla="*/ 24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41">
                          <a:moveTo>
                            <a:pt x="171" y="241"/>
                          </a:moveTo>
                          <a:lnTo>
                            <a:pt x="0" y="241"/>
                          </a:lnTo>
                          <a:lnTo>
                            <a:pt x="0" y="0"/>
                          </a:lnTo>
                          <a:lnTo>
                            <a:pt x="29" y="0"/>
                          </a:lnTo>
                          <a:lnTo>
                            <a:pt x="29" y="14"/>
                          </a:lnTo>
                          <a:lnTo>
                            <a:pt x="13" y="14"/>
                          </a:lnTo>
                          <a:lnTo>
                            <a:pt x="13" y="228"/>
                          </a:lnTo>
                          <a:lnTo>
                            <a:pt x="158" y="228"/>
                          </a:lnTo>
                          <a:lnTo>
                            <a:pt x="158" y="213"/>
                          </a:lnTo>
                          <a:lnTo>
                            <a:pt x="171" y="213"/>
                          </a:lnTo>
                          <a:lnTo>
                            <a:pt x="171"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1" name="Freeform 6"/>
                    <p:cNvSpPr>
                      <a:spLocks noEditPoints="1"/>
                    </p:cNvSpPr>
                    <p:nvPr/>
                  </p:nvSpPr>
                  <p:spPr bwMode="auto">
                    <a:xfrm>
                      <a:off x="3854" y="2064"/>
                      <a:ext cx="170" cy="241"/>
                    </a:xfrm>
                    <a:custGeom>
                      <a:avLst/>
                      <a:gdLst>
                        <a:gd name="T0" fmla="*/ 170 w 170"/>
                        <a:gd name="T1" fmla="*/ 241 h 241"/>
                        <a:gd name="T2" fmla="*/ 0 w 170"/>
                        <a:gd name="T3" fmla="*/ 241 h 241"/>
                        <a:gd name="T4" fmla="*/ 0 w 170"/>
                        <a:gd name="T5" fmla="*/ 0 h 241"/>
                        <a:gd name="T6" fmla="*/ 109 w 170"/>
                        <a:gd name="T7" fmla="*/ 0 h 241"/>
                        <a:gd name="T8" fmla="*/ 170 w 170"/>
                        <a:gd name="T9" fmla="*/ 61 h 241"/>
                        <a:gd name="T10" fmla="*/ 170 w 170"/>
                        <a:gd name="T11" fmla="*/ 241 h 241"/>
                        <a:gd name="T12" fmla="*/ 13 w 170"/>
                        <a:gd name="T13" fmla="*/ 228 h 241"/>
                        <a:gd name="T14" fmla="*/ 157 w 170"/>
                        <a:gd name="T15" fmla="*/ 228 h 241"/>
                        <a:gd name="T16" fmla="*/ 157 w 170"/>
                        <a:gd name="T17" fmla="*/ 66 h 241"/>
                        <a:gd name="T18" fmla="*/ 105 w 170"/>
                        <a:gd name="T19" fmla="*/ 13 h 241"/>
                        <a:gd name="T20" fmla="*/ 13 w 170"/>
                        <a:gd name="T21" fmla="*/ 13 h 241"/>
                        <a:gd name="T22" fmla="*/ 13 w 170"/>
                        <a:gd name="T23" fmla="*/ 228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41">
                          <a:moveTo>
                            <a:pt x="170" y="241"/>
                          </a:moveTo>
                          <a:lnTo>
                            <a:pt x="0" y="241"/>
                          </a:lnTo>
                          <a:lnTo>
                            <a:pt x="0" y="0"/>
                          </a:lnTo>
                          <a:lnTo>
                            <a:pt x="109" y="0"/>
                          </a:lnTo>
                          <a:lnTo>
                            <a:pt x="170" y="61"/>
                          </a:lnTo>
                          <a:lnTo>
                            <a:pt x="170" y="241"/>
                          </a:lnTo>
                          <a:close/>
                          <a:moveTo>
                            <a:pt x="13" y="228"/>
                          </a:moveTo>
                          <a:lnTo>
                            <a:pt x="157" y="228"/>
                          </a:lnTo>
                          <a:lnTo>
                            <a:pt x="157" y="66"/>
                          </a:lnTo>
                          <a:lnTo>
                            <a:pt x="105" y="13"/>
                          </a:lnTo>
                          <a:lnTo>
                            <a:pt x="13" y="13"/>
                          </a:lnTo>
                          <a:lnTo>
                            <a:pt x="13"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2" name="Freeform 7"/>
                    <p:cNvSpPr>
                      <a:spLocks/>
                    </p:cNvSpPr>
                    <p:nvPr/>
                  </p:nvSpPr>
                  <p:spPr bwMode="auto">
                    <a:xfrm>
                      <a:off x="3950" y="2071"/>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3" name="Rectangle 8"/>
                    <p:cNvSpPr>
                      <a:spLocks noChangeArrowheads="1"/>
                    </p:cNvSpPr>
                    <p:nvPr/>
                  </p:nvSpPr>
                  <p:spPr bwMode="auto">
                    <a:xfrm>
                      <a:off x="390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4" name="Rectangle 9"/>
                    <p:cNvSpPr>
                      <a:spLocks noChangeArrowheads="1"/>
                    </p:cNvSpPr>
                    <p:nvPr/>
                  </p:nvSpPr>
                  <p:spPr bwMode="auto">
                    <a:xfrm>
                      <a:off x="3963"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5" name="Rectangle 10"/>
                    <p:cNvSpPr>
                      <a:spLocks noChangeArrowheads="1"/>
                    </p:cNvSpPr>
                    <p:nvPr/>
                  </p:nvSpPr>
                  <p:spPr bwMode="auto">
                    <a:xfrm>
                      <a:off x="3932" y="2149"/>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6" name="Rectangle 11"/>
                    <p:cNvSpPr>
                      <a:spLocks noChangeArrowheads="1"/>
                    </p:cNvSpPr>
                    <p:nvPr/>
                  </p:nvSpPr>
                  <p:spPr bwMode="auto">
                    <a:xfrm>
                      <a:off x="390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7" name="Rectangle 12"/>
                    <p:cNvSpPr>
                      <a:spLocks noChangeArrowheads="1"/>
                    </p:cNvSpPr>
                    <p:nvPr/>
                  </p:nvSpPr>
                  <p:spPr bwMode="auto">
                    <a:xfrm>
                      <a:off x="3963"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8" name="Rectangle 13"/>
                    <p:cNvSpPr>
                      <a:spLocks noChangeArrowheads="1"/>
                    </p:cNvSpPr>
                    <p:nvPr/>
                  </p:nvSpPr>
                  <p:spPr bwMode="auto">
                    <a:xfrm>
                      <a:off x="3932" y="2180"/>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29" name="Rectangle 14"/>
                    <p:cNvSpPr>
                      <a:spLocks noChangeArrowheads="1"/>
                    </p:cNvSpPr>
                    <p:nvPr/>
                  </p:nvSpPr>
                  <p:spPr bwMode="auto">
                    <a:xfrm>
                      <a:off x="390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0" name="Rectangle 15"/>
                    <p:cNvSpPr>
                      <a:spLocks noChangeArrowheads="1"/>
                    </p:cNvSpPr>
                    <p:nvPr/>
                  </p:nvSpPr>
                  <p:spPr bwMode="auto">
                    <a:xfrm>
                      <a:off x="3963"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1" name="Rectangle 16"/>
                    <p:cNvSpPr>
                      <a:spLocks noChangeArrowheads="1"/>
                    </p:cNvSpPr>
                    <p:nvPr/>
                  </p:nvSpPr>
                  <p:spPr bwMode="auto">
                    <a:xfrm>
                      <a:off x="3932" y="221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2" name="Rectangle 17"/>
                    <p:cNvSpPr>
                      <a:spLocks noChangeArrowheads="1"/>
                    </p:cNvSpPr>
                    <p:nvPr/>
                  </p:nvSpPr>
                  <p:spPr bwMode="auto">
                    <a:xfrm>
                      <a:off x="3932" y="2241"/>
                      <a:ext cx="1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35" name="Group 34"/>
                <p:cNvGrpSpPr/>
                <p:nvPr/>
              </p:nvGrpSpPr>
              <p:grpSpPr>
                <a:xfrm>
                  <a:off x="8282734" y="2834542"/>
                  <a:ext cx="1828375" cy="374806"/>
                  <a:chOff x="8509752" y="2673325"/>
                  <a:chExt cx="1865038" cy="382322"/>
                </a:xfrm>
              </p:grpSpPr>
              <p:sp>
                <p:nvSpPr>
                  <p:cNvPr id="118" name="TextBox 117"/>
                  <p:cNvSpPr txBox="1"/>
                  <p:nvPr/>
                </p:nvSpPr>
                <p:spPr>
                  <a:xfrm>
                    <a:off x="8775568" y="2673325"/>
                    <a:ext cx="1599222" cy="382322"/>
                  </a:xfrm>
                  <a:prstGeom prst="rect">
                    <a:avLst/>
                  </a:prstGeom>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Power BI reports</a:t>
                    </a:r>
                  </a:p>
                </p:txBody>
              </p:sp>
              <p:grpSp>
                <p:nvGrpSpPr>
                  <p:cNvPr id="133" name="Group 26"/>
                  <p:cNvGrpSpPr>
                    <a:grpSpLocks noChangeAspect="1"/>
                  </p:cNvGrpSpPr>
                  <p:nvPr/>
                </p:nvGrpSpPr>
                <p:grpSpPr bwMode="auto">
                  <a:xfrm>
                    <a:off x="8509752" y="2727806"/>
                    <a:ext cx="208596" cy="269602"/>
                    <a:chOff x="3812" y="2068"/>
                    <a:chExt cx="212" cy="274"/>
                  </a:xfrm>
                  <a:solidFill>
                    <a:schemeClr val="tx1">
                      <a:lumMod val="60000"/>
                      <a:lumOff val="40000"/>
                    </a:schemeClr>
                  </a:solidFill>
                </p:grpSpPr>
                <p:sp>
                  <p:nvSpPr>
                    <p:cNvPr id="134" name="Freeform 27"/>
                    <p:cNvSpPr>
                      <a:spLocks noEditPoints="1"/>
                    </p:cNvSpPr>
                    <p:nvPr/>
                  </p:nvSpPr>
                  <p:spPr bwMode="auto">
                    <a:xfrm>
                      <a:off x="3854" y="2068"/>
                      <a:ext cx="170" cy="239"/>
                    </a:xfrm>
                    <a:custGeom>
                      <a:avLst/>
                      <a:gdLst>
                        <a:gd name="T0" fmla="*/ 170 w 170"/>
                        <a:gd name="T1" fmla="*/ 239 h 239"/>
                        <a:gd name="T2" fmla="*/ 0 w 170"/>
                        <a:gd name="T3" fmla="*/ 239 h 239"/>
                        <a:gd name="T4" fmla="*/ 0 w 170"/>
                        <a:gd name="T5" fmla="*/ 0 h 239"/>
                        <a:gd name="T6" fmla="*/ 109 w 170"/>
                        <a:gd name="T7" fmla="*/ 0 h 239"/>
                        <a:gd name="T8" fmla="*/ 170 w 170"/>
                        <a:gd name="T9" fmla="*/ 61 h 239"/>
                        <a:gd name="T10" fmla="*/ 170 w 170"/>
                        <a:gd name="T11" fmla="*/ 239 h 239"/>
                        <a:gd name="T12" fmla="*/ 13 w 170"/>
                        <a:gd name="T13" fmla="*/ 226 h 239"/>
                        <a:gd name="T14" fmla="*/ 157 w 170"/>
                        <a:gd name="T15" fmla="*/ 226 h 239"/>
                        <a:gd name="T16" fmla="*/ 157 w 170"/>
                        <a:gd name="T17" fmla="*/ 65 h 239"/>
                        <a:gd name="T18" fmla="*/ 102 w 170"/>
                        <a:gd name="T19" fmla="*/ 13 h 239"/>
                        <a:gd name="T20" fmla="*/ 13 w 170"/>
                        <a:gd name="T21" fmla="*/ 13 h 239"/>
                        <a:gd name="T22" fmla="*/ 13 w 170"/>
                        <a:gd name="T23" fmla="*/ 22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39">
                          <a:moveTo>
                            <a:pt x="170" y="239"/>
                          </a:moveTo>
                          <a:lnTo>
                            <a:pt x="0" y="239"/>
                          </a:lnTo>
                          <a:lnTo>
                            <a:pt x="0" y="0"/>
                          </a:lnTo>
                          <a:lnTo>
                            <a:pt x="109" y="0"/>
                          </a:lnTo>
                          <a:lnTo>
                            <a:pt x="170" y="61"/>
                          </a:lnTo>
                          <a:lnTo>
                            <a:pt x="170" y="239"/>
                          </a:lnTo>
                          <a:close/>
                          <a:moveTo>
                            <a:pt x="13" y="226"/>
                          </a:moveTo>
                          <a:lnTo>
                            <a:pt x="157" y="226"/>
                          </a:lnTo>
                          <a:lnTo>
                            <a:pt x="157" y="65"/>
                          </a:lnTo>
                          <a:lnTo>
                            <a:pt x="102" y="13"/>
                          </a:lnTo>
                          <a:lnTo>
                            <a:pt x="13" y="13"/>
                          </a:lnTo>
                          <a:lnTo>
                            <a:pt x="13" y="226"/>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5" name="Freeform 28"/>
                    <p:cNvSpPr>
                      <a:spLocks/>
                    </p:cNvSpPr>
                    <p:nvPr/>
                  </p:nvSpPr>
                  <p:spPr bwMode="auto">
                    <a:xfrm>
                      <a:off x="3812" y="2103"/>
                      <a:ext cx="171" cy="239"/>
                    </a:xfrm>
                    <a:custGeom>
                      <a:avLst/>
                      <a:gdLst>
                        <a:gd name="T0" fmla="*/ 171 w 171"/>
                        <a:gd name="T1" fmla="*/ 239 h 239"/>
                        <a:gd name="T2" fmla="*/ 0 w 171"/>
                        <a:gd name="T3" fmla="*/ 239 h 239"/>
                        <a:gd name="T4" fmla="*/ 0 w 171"/>
                        <a:gd name="T5" fmla="*/ 0 h 239"/>
                        <a:gd name="T6" fmla="*/ 28 w 171"/>
                        <a:gd name="T7" fmla="*/ 0 h 239"/>
                        <a:gd name="T8" fmla="*/ 28 w 171"/>
                        <a:gd name="T9" fmla="*/ 13 h 239"/>
                        <a:gd name="T10" fmla="*/ 13 w 171"/>
                        <a:gd name="T11" fmla="*/ 13 h 239"/>
                        <a:gd name="T12" fmla="*/ 13 w 171"/>
                        <a:gd name="T13" fmla="*/ 226 h 239"/>
                        <a:gd name="T14" fmla="*/ 157 w 171"/>
                        <a:gd name="T15" fmla="*/ 226 h 239"/>
                        <a:gd name="T16" fmla="*/ 157 w 171"/>
                        <a:gd name="T17" fmla="*/ 209 h 239"/>
                        <a:gd name="T18" fmla="*/ 171 w 171"/>
                        <a:gd name="T19" fmla="*/ 209 h 239"/>
                        <a:gd name="T20" fmla="*/ 171 w 17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239">
                          <a:moveTo>
                            <a:pt x="171" y="239"/>
                          </a:moveTo>
                          <a:lnTo>
                            <a:pt x="0" y="239"/>
                          </a:lnTo>
                          <a:lnTo>
                            <a:pt x="0" y="0"/>
                          </a:lnTo>
                          <a:lnTo>
                            <a:pt x="28" y="0"/>
                          </a:lnTo>
                          <a:lnTo>
                            <a:pt x="28" y="13"/>
                          </a:lnTo>
                          <a:lnTo>
                            <a:pt x="13" y="13"/>
                          </a:lnTo>
                          <a:lnTo>
                            <a:pt x="13" y="226"/>
                          </a:lnTo>
                          <a:lnTo>
                            <a:pt x="157" y="226"/>
                          </a:lnTo>
                          <a:lnTo>
                            <a:pt x="157" y="209"/>
                          </a:lnTo>
                          <a:lnTo>
                            <a:pt x="171" y="209"/>
                          </a:lnTo>
                          <a:lnTo>
                            <a:pt x="171" y="239"/>
                          </a:lnTo>
                          <a:close/>
                        </a:path>
                      </a:pathLst>
                    </a:custGeom>
                    <a:grpFill/>
                    <a:ln w="9525">
                      <a:noFill/>
                      <a:round/>
                      <a:headEnd/>
                      <a:tailEnd/>
                    </a:ln>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7" name="Freeform 29"/>
                    <p:cNvSpPr>
                      <a:spLocks/>
                    </p:cNvSpPr>
                    <p:nvPr/>
                  </p:nvSpPr>
                  <p:spPr bwMode="auto">
                    <a:xfrm>
                      <a:off x="3948" y="2075"/>
                      <a:ext cx="63" cy="63"/>
                    </a:xfrm>
                    <a:custGeom>
                      <a:avLst/>
                      <a:gdLst>
                        <a:gd name="T0" fmla="*/ 63 w 63"/>
                        <a:gd name="T1" fmla="*/ 63 h 63"/>
                        <a:gd name="T2" fmla="*/ 0 w 63"/>
                        <a:gd name="T3" fmla="*/ 63 h 63"/>
                        <a:gd name="T4" fmla="*/ 0 w 63"/>
                        <a:gd name="T5" fmla="*/ 0 h 63"/>
                        <a:gd name="T6" fmla="*/ 13 w 63"/>
                        <a:gd name="T7" fmla="*/ 0 h 63"/>
                        <a:gd name="T8" fmla="*/ 13 w 63"/>
                        <a:gd name="T9" fmla="*/ 50 h 63"/>
                        <a:gd name="T10" fmla="*/ 63 w 63"/>
                        <a:gd name="T11" fmla="*/ 50 h 63"/>
                        <a:gd name="T12" fmla="*/ 63 w 63"/>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63" h="63">
                          <a:moveTo>
                            <a:pt x="63" y="63"/>
                          </a:moveTo>
                          <a:lnTo>
                            <a:pt x="0" y="63"/>
                          </a:lnTo>
                          <a:lnTo>
                            <a:pt x="0" y="0"/>
                          </a:lnTo>
                          <a:lnTo>
                            <a:pt x="13" y="0"/>
                          </a:lnTo>
                          <a:lnTo>
                            <a:pt x="13" y="50"/>
                          </a:lnTo>
                          <a:lnTo>
                            <a:pt x="63" y="50"/>
                          </a:lnTo>
                          <a:lnTo>
                            <a:pt x="63"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8" name="Freeform 30"/>
                    <p:cNvSpPr>
                      <a:spLocks/>
                    </p:cNvSpPr>
                    <p:nvPr/>
                  </p:nvSpPr>
                  <p:spPr bwMode="auto">
                    <a:xfrm>
                      <a:off x="3886" y="2168"/>
                      <a:ext cx="103" cy="50"/>
                    </a:xfrm>
                    <a:custGeom>
                      <a:avLst/>
                      <a:gdLst>
                        <a:gd name="T0" fmla="*/ 59 w 103"/>
                        <a:gd name="T1" fmla="*/ 50 h 50"/>
                        <a:gd name="T2" fmla="*/ 31 w 103"/>
                        <a:gd name="T3" fmla="*/ 22 h 50"/>
                        <a:gd name="T4" fmla="*/ 7 w 103"/>
                        <a:gd name="T5" fmla="*/ 46 h 50"/>
                        <a:gd name="T6" fmla="*/ 0 w 103"/>
                        <a:gd name="T7" fmla="*/ 39 h 50"/>
                        <a:gd name="T8" fmla="*/ 31 w 103"/>
                        <a:gd name="T9" fmla="*/ 9 h 50"/>
                        <a:gd name="T10" fmla="*/ 59 w 103"/>
                        <a:gd name="T11" fmla="*/ 37 h 50"/>
                        <a:gd name="T12" fmla="*/ 97 w 103"/>
                        <a:gd name="T13" fmla="*/ 0 h 50"/>
                        <a:gd name="T14" fmla="*/ 103 w 103"/>
                        <a:gd name="T15" fmla="*/ 7 h 50"/>
                        <a:gd name="T16" fmla="*/ 59 w 103"/>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50">
                          <a:moveTo>
                            <a:pt x="59" y="50"/>
                          </a:moveTo>
                          <a:lnTo>
                            <a:pt x="31" y="22"/>
                          </a:lnTo>
                          <a:lnTo>
                            <a:pt x="7" y="46"/>
                          </a:lnTo>
                          <a:lnTo>
                            <a:pt x="0" y="39"/>
                          </a:lnTo>
                          <a:lnTo>
                            <a:pt x="31" y="9"/>
                          </a:lnTo>
                          <a:lnTo>
                            <a:pt x="59" y="37"/>
                          </a:lnTo>
                          <a:lnTo>
                            <a:pt x="97" y="0"/>
                          </a:lnTo>
                          <a:lnTo>
                            <a:pt x="103" y="7"/>
                          </a:lnTo>
                          <a:lnTo>
                            <a:pt x="59"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sp>
                  <p:nvSpPr>
                    <p:cNvPr id="139" name="Rectangle 31"/>
                    <p:cNvSpPr>
                      <a:spLocks noChangeArrowheads="1"/>
                    </p:cNvSpPr>
                    <p:nvPr/>
                  </p:nvSpPr>
                  <p:spPr bwMode="auto">
                    <a:xfrm>
                      <a:off x="3889" y="2223"/>
                      <a:ext cx="100"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353535"/>
                        </a:solidFill>
                        <a:latin typeface="Segoe UI Semilight"/>
                      </a:endParaRPr>
                    </a:p>
                  </p:txBody>
                </p:sp>
                <p:sp>
                  <p:nvSpPr>
                    <p:cNvPr id="143" name="Freeform 32"/>
                    <p:cNvSpPr>
                      <a:spLocks/>
                    </p:cNvSpPr>
                    <p:nvPr/>
                  </p:nvSpPr>
                  <p:spPr bwMode="auto">
                    <a:xfrm>
                      <a:off x="3967" y="2166"/>
                      <a:ext cx="22" cy="24"/>
                    </a:xfrm>
                    <a:custGeom>
                      <a:avLst/>
                      <a:gdLst>
                        <a:gd name="T0" fmla="*/ 22 w 22"/>
                        <a:gd name="T1" fmla="*/ 24 h 24"/>
                        <a:gd name="T2" fmla="*/ 13 w 22"/>
                        <a:gd name="T3" fmla="*/ 24 h 24"/>
                        <a:gd name="T4" fmla="*/ 13 w 22"/>
                        <a:gd name="T5" fmla="*/ 9 h 24"/>
                        <a:gd name="T6" fmla="*/ 0 w 22"/>
                        <a:gd name="T7" fmla="*/ 9 h 24"/>
                        <a:gd name="T8" fmla="*/ 0 w 22"/>
                        <a:gd name="T9" fmla="*/ 0 h 24"/>
                        <a:gd name="T10" fmla="*/ 22 w 22"/>
                        <a:gd name="T11" fmla="*/ 0 h 24"/>
                        <a:gd name="T12" fmla="*/ 22 w 22"/>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22" y="24"/>
                          </a:moveTo>
                          <a:lnTo>
                            <a:pt x="13" y="24"/>
                          </a:lnTo>
                          <a:lnTo>
                            <a:pt x="13" y="9"/>
                          </a:lnTo>
                          <a:lnTo>
                            <a:pt x="0" y="9"/>
                          </a:lnTo>
                          <a:lnTo>
                            <a:pt x="0" y="0"/>
                          </a:lnTo>
                          <a:lnTo>
                            <a:pt x="22" y="0"/>
                          </a:lnTo>
                          <a:lnTo>
                            <a:pt x="2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353535"/>
                        </a:solidFill>
                        <a:latin typeface="Segoe UI Semilight"/>
                      </a:endParaRPr>
                    </a:p>
                  </p:txBody>
                </p:sp>
              </p:grpSp>
            </p:grpSp>
            <p:grpSp>
              <p:nvGrpSpPr>
                <p:cNvPr id="101" name="Group 100">
                  <a:extLst>
                    <a:ext uri="{FF2B5EF4-FFF2-40B4-BE49-F238E27FC236}">
                      <a16:creationId xmlns:a16="http://schemas.microsoft.com/office/drawing/2014/main" id="{E911BB3B-F562-4346-814F-4D9B5DA119C1}"/>
                    </a:ext>
                  </a:extLst>
                </p:cNvPr>
                <p:cNvGrpSpPr/>
                <p:nvPr/>
              </p:nvGrpSpPr>
              <p:grpSpPr>
                <a:xfrm>
                  <a:off x="8278842" y="3743666"/>
                  <a:ext cx="278867" cy="186544"/>
                  <a:chOff x="4794597" y="4302647"/>
                  <a:chExt cx="435323" cy="291204"/>
                </a:xfrm>
                <a:solidFill>
                  <a:schemeClr val="bg1"/>
                </a:solidFill>
              </p:grpSpPr>
              <p:sp>
                <p:nvSpPr>
                  <p:cNvPr id="103" name="Freeform 5">
                    <a:extLst>
                      <a:ext uri="{FF2B5EF4-FFF2-40B4-BE49-F238E27FC236}">
                        <a16:creationId xmlns:a16="http://schemas.microsoft.com/office/drawing/2014/main" id="{E9295548-4150-44CF-A289-E27867F90A2D}"/>
                      </a:ext>
                    </a:extLst>
                  </p:cNvPr>
                  <p:cNvSpPr>
                    <a:spLocks/>
                  </p:cNvSpPr>
                  <p:nvPr/>
                </p:nvSpPr>
                <p:spPr bwMode="auto">
                  <a:xfrm>
                    <a:off x="4794597" y="4343547"/>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04" name="Freeform 8">
                    <a:extLst>
                      <a:ext uri="{FF2B5EF4-FFF2-40B4-BE49-F238E27FC236}">
                        <a16:creationId xmlns:a16="http://schemas.microsoft.com/office/drawing/2014/main" id="{BA643248-6D6A-49D9-AEC6-EF132E81FC10}"/>
                      </a:ext>
                    </a:extLst>
                  </p:cNvPr>
                  <p:cNvSpPr>
                    <a:spLocks/>
                  </p:cNvSpPr>
                  <p:nvPr/>
                </p:nvSpPr>
                <p:spPr bwMode="auto">
                  <a:xfrm>
                    <a:off x="4876469" y="4302647"/>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sp>
                <p:nvSpPr>
                  <p:cNvPr id="105" name="Freeform 9">
                    <a:extLst>
                      <a:ext uri="{FF2B5EF4-FFF2-40B4-BE49-F238E27FC236}">
                        <a16:creationId xmlns:a16="http://schemas.microsoft.com/office/drawing/2014/main" id="{4F0A61C7-4FB5-49B0-B769-81C0183AE8D6}"/>
                      </a:ext>
                    </a:extLst>
                  </p:cNvPr>
                  <p:cNvSpPr>
                    <a:spLocks/>
                  </p:cNvSpPr>
                  <p:nvPr/>
                </p:nvSpPr>
                <p:spPr bwMode="auto">
                  <a:xfrm>
                    <a:off x="4828544" y="4372994"/>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grpFill/>
                  <a:ln w="15875" cap="flat">
                    <a:solidFill>
                      <a:schemeClr val="tx1">
                        <a:lumMod val="60000"/>
                        <a:lumOff val="40000"/>
                      </a:schemeClr>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a:gradFill>
                        <a:gsLst>
                          <a:gs pos="2917">
                            <a:srgbClr val="353535"/>
                          </a:gs>
                          <a:gs pos="100000">
                            <a:srgbClr val="353535"/>
                          </a:gs>
                        </a:gsLst>
                      </a:gradFill>
                      <a:latin typeface="Segoe UI Semilight"/>
                    </a:endParaRPr>
                  </a:p>
                </p:txBody>
              </p:sp>
            </p:grpSp>
            <p:sp>
              <p:nvSpPr>
                <p:cNvPr id="102" name="TextBox 101">
                  <a:extLst>
                    <a:ext uri="{FF2B5EF4-FFF2-40B4-BE49-F238E27FC236}">
                      <a16:creationId xmlns:a16="http://schemas.microsoft.com/office/drawing/2014/main" id="{59A6DB66-F619-4345-9446-C7118A75BF28}"/>
                    </a:ext>
                  </a:extLst>
                </p:cNvPr>
                <p:cNvSpPr txBox="1"/>
                <p:nvPr/>
              </p:nvSpPr>
              <p:spPr>
                <a:xfrm>
                  <a:off x="8570759" y="3662102"/>
                  <a:ext cx="1301691" cy="636456"/>
                </a:xfrm>
                <a:prstGeom prst="rect">
                  <a:avLst/>
                </a:prstGeom>
                <a:solidFill>
                  <a:schemeClr val="bg1"/>
                </a:solidFill>
              </p:spPr>
              <p:txBody>
                <a:bodyPr wrap="square" lIns="143407" tIns="89630" rIns="143407" bIns="89630" rtlCol="0">
                  <a:spAutoFit/>
                </a:bodyPr>
                <a:lstStyle/>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Custom </a:t>
                  </a:r>
                </a:p>
                <a:p>
                  <a:pPr defTabSz="914192" fontAlgn="base">
                    <a:lnSpc>
                      <a:spcPct val="90000"/>
                    </a:lnSpc>
                    <a:spcBef>
                      <a:spcPct val="0"/>
                    </a:spcBef>
                    <a:spcAft>
                      <a:spcPts val="588"/>
                    </a:spcAft>
                    <a:defRPr/>
                  </a:pPr>
                  <a:r>
                    <a:rPr lang="en-US" sz="1371" dirty="0">
                      <a:gradFill>
                        <a:gsLst>
                          <a:gs pos="2917">
                            <a:srgbClr val="353535"/>
                          </a:gs>
                          <a:gs pos="100000">
                            <a:srgbClr val="353535"/>
                          </a:gs>
                        </a:gsLst>
                        <a:lin ang="5400000" scaled="0"/>
                      </a:gradFill>
                      <a:latin typeface="Segoe UI Semilight"/>
                      <a:cs typeface="Segoe UI" panose="020B0502040204020203" pitchFamily="34" charset="0"/>
                    </a:rPr>
                    <a:t>Visualizations</a:t>
                  </a:r>
                </a:p>
              </p:txBody>
            </p:sp>
          </p:grpSp>
          <p:sp>
            <p:nvSpPr>
              <p:cNvPr id="254" name="Rectangle 253"/>
              <p:cNvSpPr/>
              <p:nvPr/>
            </p:nvSpPr>
            <p:spPr bwMode="auto">
              <a:xfrm>
                <a:off x="6893509" y="4742421"/>
                <a:ext cx="3888810" cy="4669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r>
                  <a:rPr lang="en-US" sz="2800" dirty="0">
                    <a:gradFill>
                      <a:gsLst>
                        <a:gs pos="5439">
                          <a:srgbClr val="0078D7"/>
                        </a:gs>
                        <a:gs pos="100000">
                          <a:srgbClr val="0078D7"/>
                        </a:gs>
                      </a:gsLst>
                      <a:lin ang="5400000" scaled="0"/>
                    </a:gradFill>
                    <a:latin typeface="Segoe UI Semibold" panose="020B0702040204020203" pitchFamily="34" charset="0"/>
                    <a:cs typeface="Segoe UI Semibold" panose="020B0702040204020203" pitchFamily="34" charset="0"/>
                  </a:rPr>
                  <a:t>Power BI Report Server</a:t>
                </a:r>
              </a:p>
            </p:txBody>
          </p:sp>
          <p:cxnSp>
            <p:nvCxnSpPr>
              <p:cNvPr id="16" name="Straight Connector 15">
                <a:extLst>
                  <a:ext uri="{FF2B5EF4-FFF2-40B4-BE49-F238E27FC236}">
                    <a16:creationId xmlns:a16="http://schemas.microsoft.com/office/drawing/2014/main" id="{F7991D71-77BC-46A3-B2D7-9F64F86EC50A}"/>
                  </a:ext>
                </a:extLst>
              </p:cNvPr>
              <p:cNvCxnSpPr>
                <a:cxnSpLocks/>
              </p:cNvCxnSpPr>
              <p:nvPr/>
            </p:nvCxnSpPr>
            <p:spPr>
              <a:xfrm>
                <a:off x="6553201" y="2685846"/>
                <a:ext cx="71394" cy="2613106"/>
              </a:xfrm>
              <a:prstGeom prst="line">
                <a:avLst/>
              </a:prstGeom>
              <a:ln w="9525">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FADA6EA-A269-4742-AD04-1E44E96C6E12}"/>
                  </a:ext>
                </a:extLst>
              </p:cNvPr>
              <p:cNvCxnSpPr>
                <a:cxnSpLocks/>
              </p:cNvCxnSpPr>
              <p:nvPr/>
            </p:nvCxnSpPr>
            <p:spPr>
              <a:xfrm flipH="1">
                <a:off x="6588370" y="5298952"/>
                <a:ext cx="4618892"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AEBADAD-91D2-48F7-8DEC-B97045A466BB}"/>
                  </a:ext>
                </a:extLst>
              </p:cNvPr>
              <p:cNvCxnSpPr>
                <a:cxnSpLocks/>
              </p:cNvCxnSpPr>
              <p:nvPr/>
            </p:nvCxnSpPr>
            <p:spPr>
              <a:xfrm>
                <a:off x="11207262" y="3392473"/>
                <a:ext cx="8830" cy="1917729"/>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7E8C21D-BA5D-4354-8847-7CBDFEBE254F}"/>
                  </a:ext>
                </a:extLst>
              </p:cNvPr>
              <p:cNvCxnSpPr>
                <a:cxnSpLocks/>
              </p:cNvCxnSpPr>
              <p:nvPr/>
            </p:nvCxnSpPr>
            <p:spPr>
              <a:xfrm flipH="1">
                <a:off x="10357377" y="3339891"/>
                <a:ext cx="849885" cy="2563"/>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F1E9B89-2267-44B6-AE17-44E3F3FF279E}"/>
                  </a:ext>
                </a:extLst>
              </p:cNvPr>
              <p:cNvCxnSpPr>
                <a:cxnSpLocks/>
              </p:cNvCxnSpPr>
              <p:nvPr/>
            </p:nvCxnSpPr>
            <p:spPr>
              <a:xfrm>
                <a:off x="7818331" y="2034635"/>
                <a:ext cx="3004" cy="656011"/>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6778FC7-D466-4EB9-82AB-E995C29CA4CF}"/>
                  </a:ext>
                </a:extLst>
              </p:cNvPr>
              <p:cNvCxnSpPr>
                <a:cxnSpLocks/>
              </p:cNvCxnSpPr>
              <p:nvPr/>
            </p:nvCxnSpPr>
            <p:spPr>
              <a:xfrm>
                <a:off x="10377384" y="2031199"/>
                <a:ext cx="0" cy="1308692"/>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3621E0-EAF4-454A-A4F2-CE1DE594C042}"/>
                  </a:ext>
                </a:extLst>
              </p:cNvPr>
              <p:cNvCxnSpPr>
                <a:cxnSpLocks/>
              </p:cNvCxnSpPr>
              <p:nvPr/>
            </p:nvCxnSpPr>
            <p:spPr>
              <a:xfrm flipH="1">
                <a:off x="6563343" y="2674958"/>
                <a:ext cx="1268239" cy="2745"/>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46F9FCE9-6AF8-43CD-B374-9468A65D23EE}"/>
                  </a:ext>
                </a:extLst>
              </p:cNvPr>
              <p:cNvCxnSpPr>
                <a:cxnSpLocks/>
              </p:cNvCxnSpPr>
              <p:nvPr/>
            </p:nvCxnSpPr>
            <p:spPr>
              <a:xfrm flipH="1">
                <a:off x="7831582" y="2026908"/>
                <a:ext cx="2473009" cy="0"/>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5" name="Title 1">
            <a:extLst>
              <a:ext uri="{FF2B5EF4-FFF2-40B4-BE49-F238E27FC236}">
                <a16:creationId xmlns:a16="http://schemas.microsoft.com/office/drawing/2014/main" id="{6C1338D0-8E86-4E88-BDF5-8626DD72D04B}"/>
              </a:ext>
            </a:extLst>
          </p:cNvPr>
          <p:cNvSpPr txBox="1">
            <a:spLocks/>
          </p:cNvSpPr>
          <p:nvPr/>
        </p:nvSpPr>
        <p:spPr>
          <a:xfrm>
            <a:off x="838200" y="365125"/>
            <a:ext cx="10575008" cy="619613"/>
          </a:xfrm>
          <a:prstGeom prst="rect">
            <a:avLst/>
          </a:prstGeom>
          <a:solidFill>
            <a:schemeClr val="accent4">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b="1" dirty="0"/>
              <a:t>          Power BI : </a:t>
            </a:r>
            <a:r>
              <a:rPr lang="en-US" sz="3000" dirty="0"/>
              <a:t>Overview</a:t>
            </a:r>
            <a:endParaRPr lang="en-IN" sz="3000" b="1" baseline="-40000" dirty="0"/>
          </a:p>
        </p:txBody>
      </p:sp>
      <p:pic>
        <p:nvPicPr>
          <p:cNvPr id="8" name="Picture 7">
            <a:extLst>
              <a:ext uri="{FF2B5EF4-FFF2-40B4-BE49-F238E27FC236}">
                <a16:creationId xmlns:a16="http://schemas.microsoft.com/office/drawing/2014/main" id="{C46F67FE-32D7-4DA4-ACF9-94CC83FBA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5124"/>
            <a:ext cx="844061" cy="619613"/>
          </a:xfrm>
          <a:prstGeom prst="rect">
            <a:avLst/>
          </a:prstGeom>
          <a:solidFill>
            <a:schemeClr val="accent4">
              <a:lumMod val="60000"/>
              <a:lumOff val="40000"/>
            </a:schemeClr>
          </a:solidFill>
        </p:spPr>
      </p:pic>
      <p:sp>
        <p:nvSpPr>
          <p:cNvPr id="14" name="Title 1">
            <a:extLst>
              <a:ext uri="{FF2B5EF4-FFF2-40B4-BE49-F238E27FC236}">
                <a16:creationId xmlns:a16="http://schemas.microsoft.com/office/drawing/2014/main" id="{59A90BDB-0035-4F2A-9A79-8F4D54728F39}"/>
              </a:ext>
            </a:extLst>
          </p:cNvPr>
          <p:cNvSpPr txBox="1">
            <a:spLocks/>
          </p:cNvSpPr>
          <p:nvPr/>
        </p:nvSpPr>
        <p:spPr>
          <a:xfrm>
            <a:off x="838200" y="1229093"/>
            <a:ext cx="10575008" cy="531476"/>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Extending on-premises capabilities</a:t>
            </a:r>
            <a:endParaRPr lang="en-IN" sz="2400" b="1" baseline="-40000" dirty="0"/>
          </a:p>
        </p:txBody>
      </p:sp>
    </p:spTree>
    <p:extLst>
      <p:ext uri="{BB962C8B-B14F-4D97-AF65-F5344CB8AC3E}">
        <p14:creationId xmlns:p14="http://schemas.microsoft.com/office/powerpoint/2010/main" val="96868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750"/>
                                  </p:stCondLst>
                                  <p:childTnLst>
                                    <p:set>
                                      <p:cBhvr>
                                        <p:cTn id="12" dur="1" fill="hold">
                                          <p:stCondLst>
                                            <p:cond delay="0"/>
                                          </p:stCondLst>
                                        </p:cTn>
                                        <p:tgtEl>
                                          <p:spTgt spid="237"/>
                                        </p:tgtEl>
                                        <p:attrNameLst>
                                          <p:attrName>style.visibility</p:attrName>
                                        </p:attrNameLst>
                                      </p:cBhvr>
                                      <p:to>
                                        <p:strVal val="visible"/>
                                      </p:to>
                                    </p:set>
                                    <p:animEffect transition="in" filter="fade">
                                      <p:cBhvr>
                                        <p:cTn id="13"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1220</TotalTime>
  <Words>1963</Words>
  <Application>Microsoft Office PowerPoint</Application>
  <PresentationFormat>Widescreen</PresentationFormat>
  <Paragraphs>289</Paragraphs>
  <Slides>14</Slides>
  <Notes>10</Notes>
  <HiddenSlides>0</HiddenSlides>
  <MMClips>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Calibri</vt:lpstr>
      <vt:lpstr>Calibri Light</vt:lpstr>
      <vt:lpstr>Corbel</vt:lpstr>
      <vt:lpstr>Segoe UI</vt:lpstr>
      <vt:lpstr>Segoe UI Light</vt:lpstr>
      <vt:lpstr>Segoe UI Semibold</vt:lpstr>
      <vt:lpstr>Segoe UI Semilight</vt:lpstr>
      <vt:lpstr>Wingdings</vt:lpstr>
      <vt:lpstr>Wingdings 3</vt:lpstr>
      <vt:lpstr>Office Theme</vt:lpstr>
      <vt:lpstr>Power BI Business Intelligence for everyone</vt:lpstr>
      <vt:lpstr>PowerPoint Presentation</vt:lpstr>
      <vt:lpstr>PowerPoint Presentation</vt:lpstr>
      <vt:lpstr>Data made visual</vt:lpstr>
      <vt:lpstr>Insights at scale</vt:lpstr>
      <vt:lpstr>Strategic, actionable decisions</vt:lpstr>
      <vt:lpstr>PowerPoint Presentation</vt:lpstr>
      <vt:lpstr>PowerPoint Presentation</vt:lpstr>
      <vt:lpstr>PowerPoint Presentation</vt:lpstr>
      <vt:lpstr>PowerPoint Presentation</vt:lpstr>
      <vt:lpstr>          Power BI Pricing details</vt:lpstr>
      <vt:lpstr>          Power BI Desktop Features and Limitation comparability matrix</vt:lpstr>
      <vt:lpstr>          Power BI Sample Architecture</vt:lpstr>
      <vt:lpstr>          Power BI Summary and Useful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ravi kumar</dc:creator>
  <cp:lastModifiedBy>ravi kumar</cp:lastModifiedBy>
  <cp:revision>23</cp:revision>
  <dcterms:created xsi:type="dcterms:W3CDTF">2020-09-12T16:36:18Z</dcterms:created>
  <dcterms:modified xsi:type="dcterms:W3CDTF">2020-09-13T12:56:41Z</dcterms:modified>
</cp:coreProperties>
</file>